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31"/>
  </p:notesMasterIdLst>
  <p:sldIdLst>
    <p:sldId id="283" r:id="rId2"/>
    <p:sldId id="284" r:id="rId3"/>
    <p:sldId id="285" r:id="rId4"/>
    <p:sldId id="259" r:id="rId5"/>
    <p:sldId id="260" r:id="rId6"/>
    <p:sldId id="286" r:id="rId7"/>
    <p:sldId id="459" r:id="rId8"/>
    <p:sldId id="265" r:id="rId9"/>
    <p:sldId id="266" r:id="rId10"/>
    <p:sldId id="264" r:id="rId11"/>
    <p:sldId id="263" r:id="rId12"/>
    <p:sldId id="262" r:id="rId13"/>
    <p:sldId id="270" r:id="rId14"/>
    <p:sldId id="258" r:id="rId15"/>
    <p:sldId id="268" r:id="rId16"/>
    <p:sldId id="261" r:id="rId17"/>
    <p:sldId id="269" r:id="rId18"/>
    <p:sldId id="271" r:id="rId19"/>
    <p:sldId id="272" r:id="rId20"/>
    <p:sldId id="274" r:id="rId21"/>
    <p:sldId id="275" r:id="rId22"/>
    <p:sldId id="458" r:id="rId23"/>
    <p:sldId id="257" r:id="rId24"/>
    <p:sldId id="276" r:id="rId25"/>
    <p:sldId id="277" r:id="rId26"/>
    <p:sldId id="278" r:id="rId27"/>
    <p:sldId id="281" r:id="rId28"/>
    <p:sldId id="282" r:id="rId29"/>
    <p:sldId id="460" r:id="rId30"/>
  </p:sldIdLst>
  <p:sldSz cx="11879263" cy="6840538"/>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11" d="100"/>
          <a:sy n="111" d="100"/>
        </p:scale>
        <p:origin x="6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2426058"/>
      </p:ext>
    </p:extLst>
  </p:cSld>
  <p:clrMap bg1="lt1" tx1="dk1" bg2="lt2" tx2="dk2" accent1="accent1" accent2="accent2" accent3="accent3" accent4="accent4" accent5="accent5" accent6="accent6" hlink="hlink" folHlink="folHlink"/>
  <p:notesStyle>
    <a:lvl1pPr marL="0" algn="l" defTabSz="898489" rtl="0" eaLnBrk="1" latinLnBrk="0" hangingPunct="1">
      <a:defRPr sz="1179" kern="1200">
        <a:solidFill>
          <a:schemeClr val="tx1"/>
        </a:solidFill>
        <a:latin typeface="+mn-lt"/>
        <a:ea typeface="+mn-ea"/>
        <a:cs typeface="+mn-cs"/>
      </a:defRPr>
    </a:lvl1pPr>
    <a:lvl2pPr marL="449245" algn="l" defTabSz="898489" rtl="0" eaLnBrk="1" latinLnBrk="0" hangingPunct="1">
      <a:defRPr sz="1179" kern="1200">
        <a:solidFill>
          <a:schemeClr val="tx1"/>
        </a:solidFill>
        <a:latin typeface="+mn-lt"/>
        <a:ea typeface="+mn-ea"/>
        <a:cs typeface="+mn-cs"/>
      </a:defRPr>
    </a:lvl2pPr>
    <a:lvl3pPr marL="898489" algn="l" defTabSz="898489" rtl="0" eaLnBrk="1" latinLnBrk="0" hangingPunct="1">
      <a:defRPr sz="1179" kern="1200">
        <a:solidFill>
          <a:schemeClr val="tx1"/>
        </a:solidFill>
        <a:latin typeface="+mn-lt"/>
        <a:ea typeface="+mn-ea"/>
        <a:cs typeface="+mn-cs"/>
      </a:defRPr>
    </a:lvl3pPr>
    <a:lvl4pPr marL="1347734" algn="l" defTabSz="898489" rtl="0" eaLnBrk="1" latinLnBrk="0" hangingPunct="1">
      <a:defRPr sz="1179" kern="1200">
        <a:solidFill>
          <a:schemeClr val="tx1"/>
        </a:solidFill>
        <a:latin typeface="+mn-lt"/>
        <a:ea typeface="+mn-ea"/>
        <a:cs typeface="+mn-cs"/>
      </a:defRPr>
    </a:lvl4pPr>
    <a:lvl5pPr marL="1796979" algn="l" defTabSz="898489" rtl="0" eaLnBrk="1" latinLnBrk="0" hangingPunct="1">
      <a:defRPr sz="1179" kern="1200">
        <a:solidFill>
          <a:schemeClr val="tx1"/>
        </a:solidFill>
        <a:latin typeface="+mn-lt"/>
        <a:ea typeface="+mn-ea"/>
        <a:cs typeface="+mn-cs"/>
      </a:defRPr>
    </a:lvl5pPr>
    <a:lvl6pPr marL="2246224" algn="l" defTabSz="898489" rtl="0" eaLnBrk="1" latinLnBrk="0" hangingPunct="1">
      <a:defRPr sz="1179" kern="1200">
        <a:solidFill>
          <a:schemeClr val="tx1"/>
        </a:solidFill>
        <a:latin typeface="+mn-lt"/>
        <a:ea typeface="+mn-ea"/>
        <a:cs typeface="+mn-cs"/>
      </a:defRPr>
    </a:lvl6pPr>
    <a:lvl7pPr marL="2695468" algn="l" defTabSz="898489" rtl="0" eaLnBrk="1" latinLnBrk="0" hangingPunct="1">
      <a:defRPr sz="1179" kern="1200">
        <a:solidFill>
          <a:schemeClr val="tx1"/>
        </a:solidFill>
        <a:latin typeface="+mn-lt"/>
        <a:ea typeface="+mn-ea"/>
        <a:cs typeface="+mn-cs"/>
      </a:defRPr>
    </a:lvl7pPr>
    <a:lvl8pPr marL="3144713" algn="l" defTabSz="898489" rtl="0" eaLnBrk="1" latinLnBrk="0" hangingPunct="1">
      <a:defRPr sz="1179" kern="1200">
        <a:solidFill>
          <a:schemeClr val="tx1"/>
        </a:solidFill>
        <a:latin typeface="+mn-lt"/>
        <a:ea typeface="+mn-ea"/>
        <a:cs typeface="+mn-cs"/>
      </a:defRPr>
    </a:lvl8pPr>
    <a:lvl9pPr marL="3593958" algn="l" defTabSz="898489" rtl="0" eaLnBrk="1" latinLnBrk="0" hangingPunct="1">
      <a:defRPr sz="117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84908" y="1119505"/>
            <a:ext cx="8909447" cy="2381521"/>
          </a:xfrm>
        </p:spPr>
        <p:txBody>
          <a:bodyPr anchor="b"/>
          <a:lstStyle>
            <a:lvl1pPr algn="ctr">
              <a:defRPr sz="5846"/>
            </a:lvl1pPr>
          </a:lstStyle>
          <a:p>
            <a:r>
              <a:rPr lang="en-US"/>
              <a:t>Click to edit Master title style</a:t>
            </a:r>
            <a:endParaRPr lang="en-US" dirty="0"/>
          </a:p>
        </p:txBody>
      </p:sp>
      <p:sp>
        <p:nvSpPr>
          <p:cNvPr id="3" name="Subtitle 2"/>
          <p:cNvSpPr>
            <a:spLocks noGrp="1"/>
          </p:cNvSpPr>
          <p:nvPr>
            <p:ph type="subTitle" idx="1"/>
          </p:nvPr>
        </p:nvSpPr>
        <p:spPr>
          <a:xfrm>
            <a:off x="1484908" y="3592866"/>
            <a:ext cx="8909447" cy="1651546"/>
          </a:xfrm>
        </p:spPr>
        <p:txBody>
          <a:bodyPr/>
          <a:lstStyle>
            <a:lvl1pPr marL="0" indent="0" algn="ctr">
              <a:buNone/>
              <a:defRPr sz="2338"/>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865472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715203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1098" y="364195"/>
            <a:ext cx="2561466" cy="57970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6700" y="364195"/>
            <a:ext cx="7535907" cy="57970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549404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50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2514849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0512" y="1705385"/>
            <a:ext cx="10245864" cy="2845473"/>
          </a:xfrm>
        </p:spPr>
        <p:txBody>
          <a:bodyPr anchor="b"/>
          <a:lstStyle>
            <a:lvl1pPr>
              <a:defRPr sz="5846"/>
            </a:lvl1pPr>
          </a:lstStyle>
          <a:p>
            <a:r>
              <a:rPr lang="en-US"/>
              <a:t>Click to edit Master title style</a:t>
            </a:r>
            <a:endParaRPr lang="en-US" dirty="0"/>
          </a:p>
        </p:txBody>
      </p:sp>
      <p:sp>
        <p:nvSpPr>
          <p:cNvPr id="3" name="Text Placeholder 2"/>
          <p:cNvSpPr>
            <a:spLocks noGrp="1"/>
          </p:cNvSpPr>
          <p:nvPr>
            <p:ph type="body" idx="1"/>
          </p:nvPr>
        </p:nvSpPr>
        <p:spPr>
          <a:xfrm>
            <a:off x="810512" y="4577778"/>
            <a:ext cx="10245864" cy="1496367"/>
          </a:xfrm>
        </p:spPr>
        <p:txBody>
          <a:bodyPr/>
          <a:lstStyle>
            <a:lvl1pPr marL="0" indent="0">
              <a:buNone/>
              <a:defRPr sz="2338">
                <a:solidFill>
                  <a:schemeClr val="tx1">
                    <a:tint val="75000"/>
                  </a:schemeClr>
                </a:solidFill>
              </a:defRPr>
            </a:lvl1pPr>
            <a:lvl2pPr marL="445450" indent="0">
              <a:buNone/>
              <a:defRPr sz="1949">
                <a:solidFill>
                  <a:schemeClr val="tx1">
                    <a:tint val="75000"/>
                  </a:schemeClr>
                </a:solidFill>
              </a:defRPr>
            </a:lvl2pPr>
            <a:lvl3pPr marL="890900" indent="0">
              <a:buNone/>
              <a:defRPr sz="1754">
                <a:solidFill>
                  <a:schemeClr val="tx1">
                    <a:tint val="75000"/>
                  </a:schemeClr>
                </a:solidFill>
              </a:defRPr>
            </a:lvl3pPr>
            <a:lvl4pPr marL="1336350" indent="0">
              <a:buNone/>
              <a:defRPr sz="1559">
                <a:solidFill>
                  <a:schemeClr val="tx1">
                    <a:tint val="75000"/>
                  </a:schemeClr>
                </a:solidFill>
              </a:defRPr>
            </a:lvl4pPr>
            <a:lvl5pPr marL="1781800" indent="0">
              <a:buNone/>
              <a:defRPr sz="1559">
                <a:solidFill>
                  <a:schemeClr val="tx1">
                    <a:tint val="75000"/>
                  </a:schemeClr>
                </a:solidFill>
              </a:defRPr>
            </a:lvl5pPr>
            <a:lvl6pPr marL="2227250" indent="0">
              <a:buNone/>
              <a:defRPr sz="1559">
                <a:solidFill>
                  <a:schemeClr val="tx1">
                    <a:tint val="75000"/>
                  </a:schemeClr>
                </a:solidFill>
              </a:defRPr>
            </a:lvl6pPr>
            <a:lvl7pPr marL="2672700" indent="0">
              <a:buNone/>
              <a:defRPr sz="1559">
                <a:solidFill>
                  <a:schemeClr val="tx1">
                    <a:tint val="75000"/>
                  </a:schemeClr>
                </a:solidFill>
              </a:defRPr>
            </a:lvl7pPr>
            <a:lvl8pPr marL="3118150" indent="0">
              <a:buNone/>
              <a:defRPr sz="1559">
                <a:solidFill>
                  <a:schemeClr val="tx1">
                    <a:tint val="75000"/>
                  </a:schemeClr>
                </a:solidFill>
              </a:defRPr>
            </a:lvl8pPr>
            <a:lvl9pPr marL="3563600" indent="0">
              <a:buNone/>
              <a:defRPr sz="155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966429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6699"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3877"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919408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8247" y="364196"/>
            <a:ext cx="10245864" cy="1322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18247" y="1676882"/>
            <a:ext cx="5025485"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4" name="Content Placeholder 3"/>
          <p:cNvSpPr>
            <a:spLocks noGrp="1"/>
          </p:cNvSpPr>
          <p:nvPr>
            <p:ph sz="half" idx="2"/>
          </p:nvPr>
        </p:nvSpPr>
        <p:spPr>
          <a:xfrm>
            <a:off x="818247" y="2498697"/>
            <a:ext cx="5025485"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13877" y="1676882"/>
            <a:ext cx="5050234"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6" name="Content Placeholder 5"/>
          <p:cNvSpPr>
            <a:spLocks noGrp="1"/>
          </p:cNvSpPr>
          <p:nvPr>
            <p:ph sz="quarter" idx="4"/>
          </p:nvPr>
        </p:nvSpPr>
        <p:spPr>
          <a:xfrm>
            <a:off x="6013877" y="2498697"/>
            <a:ext cx="5050234"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4920100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41699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49549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Content Placeholder 2"/>
          <p:cNvSpPr>
            <a:spLocks noGrp="1"/>
          </p:cNvSpPr>
          <p:nvPr>
            <p:ph idx="1"/>
          </p:nvPr>
        </p:nvSpPr>
        <p:spPr>
          <a:xfrm>
            <a:off x="5050234" y="984911"/>
            <a:ext cx="6013877" cy="4861216"/>
          </a:xfrm>
        </p:spPr>
        <p:txBody>
          <a:bodyPr/>
          <a:lstStyle>
            <a:lvl1pPr>
              <a:defRPr sz="3118"/>
            </a:lvl1pPr>
            <a:lvl2pPr>
              <a:defRPr sz="2728"/>
            </a:lvl2pPr>
            <a:lvl3pPr>
              <a:defRPr sz="2338"/>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510824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Picture Placeholder 2"/>
          <p:cNvSpPr>
            <a:spLocks noGrp="1" noChangeAspect="1"/>
          </p:cNvSpPr>
          <p:nvPr>
            <p:ph type="pic" idx="1"/>
          </p:nvPr>
        </p:nvSpPr>
        <p:spPr>
          <a:xfrm>
            <a:off x="5050234" y="984911"/>
            <a:ext cx="6013877" cy="4861216"/>
          </a:xfr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en-US"/>
              <a:t>Click icon to add picture</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6835963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700" y="364196"/>
            <a:ext cx="10245864" cy="1322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6700" y="1820976"/>
            <a:ext cx="10245864" cy="4340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6699" y="6340166"/>
            <a:ext cx="2672834" cy="364195"/>
          </a:xfrm>
          <a:prstGeom prst="rect">
            <a:avLst/>
          </a:prstGeom>
        </p:spPr>
        <p:txBody>
          <a:bodyPr vert="horz" lIns="91440" tIns="45720" rIns="91440" bIns="45720" rtlCol="0" anchor="ctr"/>
          <a:lstStyle>
            <a:lvl1pPr algn="l">
              <a:defRPr sz="1169">
                <a:solidFill>
                  <a:schemeClr val="tx1">
                    <a:tint val="75000"/>
                  </a:schemeClr>
                </a:solidFill>
              </a:defRPr>
            </a:lvl1pPr>
          </a:lstStyle>
          <a:p>
            <a:fld id="{C764DE79-268F-4C1A-8933-263129D2AF90}" type="datetimeFigureOut">
              <a:rPr lang="en-US" dirty="0"/>
              <a:t>11/13/2025</a:t>
            </a:fld>
            <a:endParaRPr lang="en-US" dirty="0"/>
          </a:p>
        </p:txBody>
      </p:sp>
      <p:sp>
        <p:nvSpPr>
          <p:cNvPr id="5" name="Footer Placeholder 4"/>
          <p:cNvSpPr>
            <a:spLocks noGrp="1"/>
          </p:cNvSpPr>
          <p:nvPr>
            <p:ph type="ftr" sz="quarter" idx="3"/>
          </p:nvPr>
        </p:nvSpPr>
        <p:spPr>
          <a:xfrm>
            <a:off x="3935006" y="6340166"/>
            <a:ext cx="4009251" cy="364195"/>
          </a:xfrm>
          <a:prstGeom prst="rect">
            <a:avLst/>
          </a:prstGeom>
        </p:spPr>
        <p:txBody>
          <a:bodyPr vert="horz" lIns="91440" tIns="45720" rIns="91440" bIns="45720" rtlCol="0" anchor="ctr"/>
          <a:lstStyle>
            <a:lvl1pPr algn="ctr">
              <a:defRPr sz="116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389730" y="6340166"/>
            <a:ext cx="2672834" cy="364195"/>
          </a:xfrm>
          <a:prstGeom prst="rect">
            <a:avLst/>
          </a:prstGeom>
        </p:spPr>
        <p:txBody>
          <a:bodyPr vert="horz" lIns="91440" tIns="45720" rIns="91440" bIns="45720" rtlCol="0" anchor="ctr"/>
          <a:lstStyle>
            <a:lvl1pPr algn="r">
              <a:defRPr sz="1169">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281800338"/>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890900" rtl="0" eaLnBrk="1" latinLnBrk="0" hangingPunct="1">
        <a:lnSpc>
          <a:spcPct val="90000"/>
        </a:lnSpc>
        <a:spcBef>
          <a:spcPct val="0"/>
        </a:spcBef>
        <a:buNone/>
        <a:defRPr sz="4287" kern="1200">
          <a:solidFill>
            <a:schemeClr val="tx1"/>
          </a:solidFill>
          <a:latin typeface="+mj-lt"/>
          <a:ea typeface="+mj-ea"/>
          <a:cs typeface="+mj-cs"/>
        </a:defRPr>
      </a:lvl1pPr>
    </p:titleStyle>
    <p:body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p:bodyStyle>
    <p:otherStyle>
      <a:defPPr>
        <a:defRPr lang="en-US"/>
      </a:defPPr>
      <a:lvl1pPr marL="0" algn="l" defTabSz="890900" rtl="0" eaLnBrk="1" latinLnBrk="0" hangingPunct="1">
        <a:defRPr sz="1754" kern="1200">
          <a:solidFill>
            <a:schemeClr val="tx1"/>
          </a:solidFill>
          <a:latin typeface="+mn-lt"/>
          <a:ea typeface="+mn-ea"/>
          <a:cs typeface="+mn-cs"/>
        </a:defRPr>
      </a:lvl1pPr>
      <a:lvl2pPr marL="445450" algn="l" defTabSz="890900" rtl="0" eaLnBrk="1" latinLnBrk="0" hangingPunct="1">
        <a:defRPr sz="1754" kern="1200">
          <a:solidFill>
            <a:schemeClr val="tx1"/>
          </a:solidFill>
          <a:latin typeface="+mn-lt"/>
          <a:ea typeface="+mn-ea"/>
          <a:cs typeface="+mn-cs"/>
        </a:defRPr>
      </a:lvl2pPr>
      <a:lvl3pPr marL="890900" algn="l" defTabSz="890900" rtl="0" eaLnBrk="1" latinLnBrk="0" hangingPunct="1">
        <a:defRPr sz="1754" kern="1200">
          <a:solidFill>
            <a:schemeClr val="tx1"/>
          </a:solidFill>
          <a:latin typeface="+mn-lt"/>
          <a:ea typeface="+mn-ea"/>
          <a:cs typeface="+mn-cs"/>
        </a:defRPr>
      </a:lvl3pPr>
      <a:lvl4pPr marL="1336350" algn="l" defTabSz="890900" rtl="0" eaLnBrk="1" latinLnBrk="0" hangingPunct="1">
        <a:defRPr sz="1754" kern="1200">
          <a:solidFill>
            <a:schemeClr val="tx1"/>
          </a:solidFill>
          <a:latin typeface="+mn-lt"/>
          <a:ea typeface="+mn-ea"/>
          <a:cs typeface="+mn-cs"/>
        </a:defRPr>
      </a:lvl4pPr>
      <a:lvl5pPr marL="1781800" algn="l" defTabSz="890900" rtl="0" eaLnBrk="1" latinLnBrk="0" hangingPunct="1">
        <a:defRPr sz="1754" kern="1200">
          <a:solidFill>
            <a:schemeClr val="tx1"/>
          </a:solidFill>
          <a:latin typeface="+mn-lt"/>
          <a:ea typeface="+mn-ea"/>
          <a:cs typeface="+mn-cs"/>
        </a:defRPr>
      </a:lvl5pPr>
      <a:lvl6pPr marL="2227250" algn="l" defTabSz="890900" rtl="0" eaLnBrk="1" latinLnBrk="0" hangingPunct="1">
        <a:defRPr sz="1754" kern="1200">
          <a:solidFill>
            <a:schemeClr val="tx1"/>
          </a:solidFill>
          <a:latin typeface="+mn-lt"/>
          <a:ea typeface="+mn-ea"/>
          <a:cs typeface="+mn-cs"/>
        </a:defRPr>
      </a:lvl6pPr>
      <a:lvl7pPr marL="2672700" algn="l" defTabSz="890900" rtl="0" eaLnBrk="1" latinLnBrk="0" hangingPunct="1">
        <a:defRPr sz="1754" kern="1200">
          <a:solidFill>
            <a:schemeClr val="tx1"/>
          </a:solidFill>
          <a:latin typeface="+mn-lt"/>
          <a:ea typeface="+mn-ea"/>
          <a:cs typeface="+mn-cs"/>
        </a:defRPr>
      </a:lvl7pPr>
      <a:lvl8pPr marL="3118150" algn="l" defTabSz="890900" rtl="0" eaLnBrk="1" latinLnBrk="0" hangingPunct="1">
        <a:defRPr sz="1754" kern="1200">
          <a:solidFill>
            <a:schemeClr val="tx1"/>
          </a:solidFill>
          <a:latin typeface="+mn-lt"/>
          <a:ea typeface="+mn-ea"/>
          <a:cs typeface="+mn-cs"/>
        </a:defRPr>
      </a:lvl8pPr>
      <a:lvl9pPr marL="3563600" algn="l" defTabSz="890900"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image" Target="../media/image1.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notesSlide" Target="../notesSlides/notesSlide9.xml"/><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1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1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48.png"/><Relationship Id="rId18" Type="http://schemas.openxmlformats.org/officeDocument/2006/relationships/image" Target="../media/image136.png"/><Relationship Id="rId3" Type="http://schemas.openxmlformats.org/officeDocument/2006/relationships/image" Target="../media/image1.png"/><Relationship Id="rId7" Type="http://schemas.openxmlformats.org/officeDocument/2006/relationships/image" Target="../media/image129.png"/><Relationship Id="rId12" Type="http://schemas.openxmlformats.org/officeDocument/2006/relationships/image" Target="../media/image147.png"/><Relationship Id="rId17" Type="http://schemas.openxmlformats.org/officeDocument/2006/relationships/image" Target="../media/image152.png"/><Relationship Id="rId2" Type="http://schemas.openxmlformats.org/officeDocument/2006/relationships/notesSlide" Target="../notesSlides/notesSlide10.xml"/><Relationship Id="rId16" Type="http://schemas.openxmlformats.org/officeDocument/2006/relationships/image" Target="../media/image151.png"/><Relationship Id="rId1" Type="http://schemas.openxmlformats.org/officeDocument/2006/relationships/slideLayout" Target="../slideLayouts/slideLayout12.xml"/><Relationship Id="rId6" Type="http://schemas.openxmlformats.org/officeDocument/2006/relationships/image" Target="../media/image128.png"/><Relationship Id="rId11" Type="http://schemas.openxmlformats.org/officeDocument/2006/relationships/image" Target="../media/image146.png"/><Relationship Id="rId5" Type="http://schemas.openxmlformats.org/officeDocument/2006/relationships/image" Target="../media/image144.png"/><Relationship Id="rId15" Type="http://schemas.openxmlformats.org/officeDocument/2006/relationships/image" Target="../media/image150.png"/><Relationship Id="rId10" Type="http://schemas.openxmlformats.org/officeDocument/2006/relationships/image" Target="../media/image145.png"/><Relationship Id="rId19" Type="http://schemas.openxmlformats.org/officeDocument/2006/relationships/image" Target="../media/image142.png"/><Relationship Id="rId4" Type="http://schemas.openxmlformats.org/officeDocument/2006/relationships/image" Target="../media/image143.png"/><Relationship Id="rId9" Type="http://schemas.openxmlformats.org/officeDocument/2006/relationships/image" Target="../media/image131.png"/><Relationship Id="rId14" Type="http://schemas.openxmlformats.org/officeDocument/2006/relationships/image" Target="../media/image149.png"/></Relationships>
</file>

<file path=ppt/slides/_rels/slide12.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3" Type="http://schemas.openxmlformats.org/officeDocument/2006/relationships/image" Target="../media/image1.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 Type="http://schemas.openxmlformats.org/officeDocument/2006/relationships/notesSlide" Target="../notesSlides/notesSlide11.xml"/><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1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s>
</file>

<file path=ppt/slides/_rels/slide13.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8.png"/><Relationship Id="rId18" Type="http://schemas.openxmlformats.org/officeDocument/2006/relationships/image" Target="../media/image183.png"/><Relationship Id="rId3" Type="http://schemas.openxmlformats.org/officeDocument/2006/relationships/image" Target="../media/image171.png"/><Relationship Id="rId7" Type="http://schemas.openxmlformats.org/officeDocument/2006/relationships/image" Target="../media/image173.png"/><Relationship Id="rId12" Type="http://schemas.openxmlformats.org/officeDocument/2006/relationships/image" Target="../media/image177.png"/><Relationship Id="rId17" Type="http://schemas.openxmlformats.org/officeDocument/2006/relationships/image" Target="../media/image182.png"/><Relationship Id="rId2" Type="http://schemas.openxmlformats.org/officeDocument/2006/relationships/notesSlide" Target="../notesSlides/notesSlide12.xml"/><Relationship Id="rId16" Type="http://schemas.openxmlformats.org/officeDocument/2006/relationships/image" Target="../media/image181.png"/><Relationship Id="rId1" Type="http://schemas.openxmlformats.org/officeDocument/2006/relationships/slideLayout" Target="../slideLayouts/slideLayout12.xml"/><Relationship Id="rId6" Type="http://schemas.openxmlformats.org/officeDocument/2006/relationships/image" Target="../media/image113.png"/><Relationship Id="rId11" Type="http://schemas.openxmlformats.org/officeDocument/2006/relationships/image" Target="../media/image176.png"/><Relationship Id="rId5" Type="http://schemas.openxmlformats.org/officeDocument/2006/relationships/image" Target="../media/image172.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11.png"/><Relationship Id="rId9" Type="http://schemas.openxmlformats.org/officeDocument/2006/relationships/image" Target="../media/image66.png"/><Relationship Id="rId14" Type="http://schemas.openxmlformats.org/officeDocument/2006/relationships/image" Target="../media/image179.png"/></Relationships>
</file>

<file path=ppt/slides/_rels/slide14.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image" Target="../media/image1.png"/><Relationship Id="rId21" Type="http://schemas.openxmlformats.org/officeDocument/2006/relationships/image" Target="../media/image200.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notesSlide" Target="../notesSlides/notesSlide13.xml"/><Relationship Id="rId16" Type="http://schemas.openxmlformats.org/officeDocument/2006/relationships/image" Target="../media/image195.png"/><Relationship Id="rId20" Type="http://schemas.openxmlformats.org/officeDocument/2006/relationships/image" Target="../media/image199.png"/><Relationship Id="rId1" Type="http://schemas.openxmlformats.org/officeDocument/2006/relationships/slideLayout" Target="../slideLayouts/slideLayout12.xml"/><Relationship Id="rId6" Type="http://schemas.openxmlformats.org/officeDocument/2006/relationships/image" Target="../media/image155.png"/><Relationship Id="rId11" Type="http://schemas.openxmlformats.org/officeDocument/2006/relationships/image" Target="../media/image190.png"/><Relationship Id="rId5" Type="http://schemas.openxmlformats.org/officeDocument/2006/relationships/image" Target="../media/image185.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image" Target="../media/image184.png"/><Relationship Id="rId9" Type="http://schemas.openxmlformats.org/officeDocument/2006/relationships/image" Target="../media/image188.png"/><Relationship Id="rId14" Type="http://schemas.openxmlformats.org/officeDocument/2006/relationships/image" Target="../media/image193.png"/><Relationship Id="rId22" Type="http://schemas.openxmlformats.org/officeDocument/2006/relationships/image" Target="../media/image201.png"/></Relationships>
</file>

<file path=ppt/slides/_rels/slide15.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09.png"/><Relationship Id="rId18" Type="http://schemas.openxmlformats.org/officeDocument/2006/relationships/image" Target="../media/image66.png"/><Relationship Id="rId3" Type="http://schemas.openxmlformats.org/officeDocument/2006/relationships/image" Target="../media/image202.png"/><Relationship Id="rId21" Type="http://schemas.openxmlformats.org/officeDocument/2006/relationships/image" Target="../media/image216.png"/><Relationship Id="rId7" Type="http://schemas.openxmlformats.org/officeDocument/2006/relationships/image" Target="../media/image205.png"/><Relationship Id="rId12" Type="http://schemas.openxmlformats.org/officeDocument/2006/relationships/image" Target="../media/image118.png"/><Relationship Id="rId17" Type="http://schemas.openxmlformats.org/officeDocument/2006/relationships/image" Target="../media/image213.png"/><Relationship Id="rId2" Type="http://schemas.openxmlformats.org/officeDocument/2006/relationships/notesSlide" Target="../notesSlides/notesSlide14.xml"/><Relationship Id="rId16" Type="http://schemas.openxmlformats.org/officeDocument/2006/relationships/image" Target="../media/image212.png"/><Relationship Id="rId20" Type="http://schemas.openxmlformats.org/officeDocument/2006/relationships/image" Target="../media/image215.png"/><Relationship Id="rId1" Type="http://schemas.openxmlformats.org/officeDocument/2006/relationships/slideLayout" Target="../slideLayouts/slideLayout12.xml"/><Relationship Id="rId6" Type="http://schemas.openxmlformats.org/officeDocument/2006/relationships/image" Target="../media/image113.png"/><Relationship Id="rId11" Type="http://schemas.openxmlformats.org/officeDocument/2006/relationships/image" Target="../media/image208.png"/><Relationship Id="rId24" Type="http://schemas.openxmlformats.org/officeDocument/2006/relationships/image" Target="../media/image219.png"/><Relationship Id="rId5" Type="http://schemas.openxmlformats.org/officeDocument/2006/relationships/image" Target="../media/image204.png"/><Relationship Id="rId15" Type="http://schemas.openxmlformats.org/officeDocument/2006/relationships/image" Target="../media/image211.png"/><Relationship Id="rId23" Type="http://schemas.openxmlformats.org/officeDocument/2006/relationships/image" Target="../media/image218.png"/><Relationship Id="rId10" Type="http://schemas.openxmlformats.org/officeDocument/2006/relationships/image" Target="../media/image207.png"/><Relationship Id="rId19" Type="http://schemas.openxmlformats.org/officeDocument/2006/relationships/image" Target="../media/image214.png"/><Relationship Id="rId4" Type="http://schemas.openxmlformats.org/officeDocument/2006/relationships/image" Target="../media/image203.png"/><Relationship Id="rId9" Type="http://schemas.openxmlformats.org/officeDocument/2006/relationships/image" Target="../media/image117.png"/><Relationship Id="rId14" Type="http://schemas.openxmlformats.org/officeDocument/2006/relationships/image" Target="../media/image210.png"/><Relationship Id="rId22" Type="http://schemas.openxmlformats.org/officeDocument/2006/relationships/image" Target="../media/image217.png"/></Relationships>
</file>

<file path=ppt/slides/_rels/slide16.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18" Type="http://schemas.openxmlformats.org/officeDocument/2006/relationships/image" Target="../media/image233.png"/><Relationship Id="rId3" Type="http://schemas.openxmlformats.org/officeDocument/2006/relationships/image" Target="../media/image220.png"/><Relationship Id="rId7" Type="http://schemas.openxmlformats.org/officeDocument/2006/relationships/image" Target="../media/image223.png"/><Relationship Id="rId12" Type="http://schemas.openxmlformats.org/officeDocument/2006/relationships/image" Target="../media/image228.png"/><Relationship Id="rId17" Type="http://schemas.openxmlformats.org/officeDocument/2006/relationships/image" Target="../media/image183.png"/><Relationship Id="rId2" Type="http://schemas.openxmlformats.org/officeDocument/2006/relationships/notesSlide" Target="../notesSlides/notesSlide15.xml"/><Relationship Id="rId16" Type="http://schemas.openxmlformats.org/officeDocument/2006/relationships/image" Target="../media/image232.png"/><Relationship Id="rId1" Type="http://schemas.openxmlformats.org/officeDocument/2006/relationships/slideLayout" Target="../slideLayouts/slideLayout12.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155.png"/><Relationship Id="rId15" Type="http://schemas.openxmlformats.org/officeDocument/2006/relationships/image" Target="../media/image231.png"/><Relationship Id="rId10" Type="http://schemas.openxmlformats.org/officeDocument/2006/relationships/image" Target="../media/image226.png"/><Relationship Id="rId4" Type="http://schemas.openxmlformats.org/officeDocument/2006/relationships/image" Target="../media/image221.png"/><Relationship Id="rId9" Type="http://schemas.openxmlformats.org/officeDocument/2006/relationships/image" Target="../media/image225.png"/><Relationship Id="rId14" Type="http://schemas.openxmlformats.org/officeDocument/2006/relationships/image" Target="../media/image230.png"/></Relationships>
</file>

<file path=ppt/slides/_rels/slide17.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240.png"/><Relationship Id="rId18" Type="http://schemas.openxmlformats.org/officeDocument/2006/relationships/image" Target="../media/image245.png"/><Relationship Id="rId3" Type="http://schemas.openxmlformats.org/officeDocument/2006/relationships/image" Target="../media/image1.png"/><Relationship Id="rId7" Type="http://schemas.openxmlformats.org/officeDocument/2006/relationships/image" Target="../media/image235.png"/><Relationship Id="rId12" Type="http://schemas.openxmlformats.org/officeDocument/2006/relationships/image" Target="../media/image239.png"/><Relationship Id="rId17" Type="http://schemas.openxmlformats.org/officeDocument/2006/relationships/image" Target="../media/image244.png"/><Relationship Id="rId2" Type="http://schemas.openxmlformats.org/officeDocument/2006/relationships/notesSlide" Target="../notesSlides/notesSlide16.xml"/><Relationship Id="rId16" Type="http://schemas.openxmlformats.org/officeDocument/2006/relationships/image" Target="../media/image243.png"/><Relationship Id="rId1" Type="http://schemas.openxmlformats.org/officeDocument/2006/relationships/slideLayout" Target="../slideLayouts/slideLayout12.xml"/><Relationship Id="rId6" Type="http://schemas.openxmlformats.org/officeDocument/2006/relationships/image" Target="../media/image113.png"/><Relationship Id="rId11" Type="http://schemas.openxmlformats.org/officeDocument/2006/relationships/image" Target="../media/image238.png"/><Relationship Id="rId5" Type="http://schemas.openxmlformats.org/officeDocument/2006/relationships/image" Target="../media/image234.png"/><Relationship Id="rId15" Type="http://schemas.openxmlformats.org/officeDocument/2006/relationships/image" Target="../media/image242.png"/><Relationship Id="rId10" Type="http://schemas.openxmlformats.org/officeDocument/2006/relationships/image" Target="../media/image237.png"/><Relationship Id="rId19" Type="http://schemas.openxmlformats.org/officeDocument/2006/relationships/image" Target="../media/image246.png"/><Relationship Id="rId4" Type="http://schemas.openxmlformats.org/officeDocument/2006/relationships/image" Target="../media/image203.png"/><Relationship Id="rId9" Type="http://schemas.openxmlformats.org/officeDocument/2006/relationships/image" Target="../media/image236.png"/><Relationship Id="rId14" Type="http://schemas.openxmlformats.org/officeDocument/2006/relationships/image" Target="../media/image241.png"/></Relationships>
</file>

<file path=ppt/slides/_rels/slide18.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5.png"/><Relationship Id="rId18" Type="http://schemas.openxmlformats.org/officeDocument/2006/relationships/image" Target="../media/image260.png"/><Relationship Id="rId3" Type="http://schemas.openxmlformats.org/officeDocument/2006/relationships/image" Target="../media/image247.png"/><Relationship Id="rId21" Type="http://schemas.openxmlformats.org/officeDocument/2006/relationships/image" Target="../media/image262.png"/><Relationship Id="rId7" Type="http://schemas.openxmlformats.org/officeDocument/2006/relationships/image" Target="../media/image249.png"/><Relationship Id="rId12" Type="http://schemas.openxmlformats.org/officeDocument/2006/relationships/image" Target="../media/image254.png"/><Relationship Id="rId17" Type="http://schemas.openxmlformats.org/officeDocument/2006/relationships/image" Target="../media/image259.png"/><Relationship Id="rId2" Type="http://schemas.openxmlformats.org/officeDocument/2006/relationships/notesSlide" Target="../notesSlides/notesSlide17.xml"/><Relationship Id="rId16" Type="http://schemas.openxmlformats.org/officeDocument/2006/relationships/image" Target="../media/image258.png"/><Relationship Id="rId20"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image" Target="../media/image113.png"/><Relationship Id="rId11" Type="http://schemas.openxmlformats.org/officeDocument/2006/relationships/image" Target="../media/image253.png"/><Relationship Id="rId5" Type="http://schemas.openxmlformats.org/officeDocument/2006/relationships/image" Target="../media/image248.png"/><Relationship Id="rId15" Type="http://schemas.openxmlformats.org/officeDocument/2006/relationships/image" Target="../media/image257.png"/><Relationship Id="rId23" Type="http://schemas.openxmlformats.org/officeDocument/2006/relationships/image" Target="../media/image125.png"/><Relationship Id="rId10" Type="http://schemas.openxmlformats.org/officeDocument/2006/relationships/image" Target="../media/image252.png"/><Relationship Id="rId19" Type="http://schemas.openxmlformats.org/officeDocument/2006/relationships/image" Target="../media/image261.png"/><Relationship Id="rId4" Type="http://schemas.openxmlformats.org/officeDocument/2006/relationships/image" Target="../media/image111.png"/><Relationship Id="rId9" Type="http://schemas.openxmlformats.org/officeDocument/2006/relationships/image" Target="../media/image251.png"/><Relationship Id="rId14" Type="http://schemas.openxmlformats.org/officeDocument/2006/relationships/image" Target="../media/image256.png"/><Relationship Id="rId22" Type="http://schemas.openxmlformats.org/officeDocument/2006/relationships/image" Target="../media/image263.png"/></Relationships>
</file>

<file path=ppt/slides/_rels/slide19.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image" Target="../media/image271.png"/><Relationship Id="rId18" Type="http://schemas.openxmlformats.org/officeDocument/2006/relationships/image" Target="../media/image121.png"/><Relationship Id="rId3" Type="http://schemas.openxmlformats.org/officeDocument/2006/relationships/image" Target="../media/image264.png"/><Relationship Id="rId21" Type="http://schemas.openxmlformats.org/officeDocument/2006/relationships/image" Target="../media/image276.png"/><Relationship Id="rId7" Type="http://schemas.openxmlformats.org/officeDocument/2006/relationships/image" Target="../media/image266.png"/><Relationship Id="rId12" Type="http://schemas.openxmlformats.org/officeDocument/2006/relationships/image" Target="../media/image270.png"/><Relationship Id="rId17" Type="http://schemas.openxmlformats.org/officeDocument/2006/relationships/image" Target="../media/image120.png"/><Relationship Id="rId2" Type="http://schemas.openxmlformats.org/officeDocument/2006/relationships/notesSlide" Target="../notesSlides/notesSlide18.xml"/><Relationship Id="rId16" Type="http://schemas.openxmlformats.org/officeDocument/2006/relationships/image" Target="../media/image273.png"/><Relationship Id="rId20" Type="http://schemas.openxmlformats.org/officeDocument/2006/relationships/image" Target="../media/image275.png"/><Relationship Id="rId1" Type="http://schemas.openxmlformats.org/officeDocument/2006/relationships/slideLayout" Target="../slideLayouts/slideLayout12.xml"/><Relationship Id="rId6" Type="http://schemas.openxmlformats.org/officeDocument/2006/relationships/image" Target="../media/image113.png"/><Relationship Id="rId11" Type="http://schemas.openxmlformats.org/officeDocument/2006/relationships/image" Target="../media/image269.png"/><Relationship Id="rId5" Type="http://schemas.openxmlformats.org/officeDocument/2006/relationships/image" Target="../media/image265.png"/><Relationship Id="rId15" Type="http://schemas.openxmlformats.org/officeDocument/2006/relationships/image" Target="../media/image256.png"/><Relationship Id="rId10" Type="http://schemas.openxmlformats.org/officeDocument/2006/relationships/image" Target="../media/image235.png"/><Relationship Id="rId19" Type="http://schemas.openxmlformats.org/officeDocument/2006/relationships/image" Target="../media/image274.png"/><Relationship Id="rId4" Type="http://schemas.openxmlformats.org/officeDocument/2006/relationships/image" Target="../media/image111.png"/><Relationship Id="rId9" Type="http://schemas.openxmlformats.org/officeDocument/2006/relationships/image" Target="../media/image268.png"/><Relationship Id="rId14" Type="http://schemas.openxmlformats.org/officeDocument/2006/relationships/image" Target="../media/image272.png"/><Relationship Id="rId22" Type="http://schemas.openxmlformats.org/officeDocument/2006/relationships/image" Target="../media/image123.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278.png"/><Relationship Id="rId13" Type="http://schemas.openxmlformats.org/officeDocument/2006/relationships/image" Target="../media/image282.png"/><Relationship Id="rId18" Type="http://schemas.openxmlformats.org/officeDocument/2006/relationships/image" Target="../media/image286.png"/><Relationship Id="rId3" Type="http://schemas.openxmlformats.org/officeDocument/2006/relationships/image" Target="../media/image1.png"/><Relationship Id="rId7" Type="http://schemas.openxmlformats.org/officeDocument/2006/relationships/image" Target="../media/image277.png"/><Relationship Id="rId12" Type="http://schemas.openxmlformats.org/officeDocument/2006/relationships/image" Target="../media/image281.png"/><Relationship Id="rId17" Type="http://schemas.openxmlformats.org/officeDocument/2006/relationships/image" Target="../media/image285.png"/><Relationship Id="rId2" Type="http://schemas.openxmlformats.org/officeDocument/2006/relationships/notesSlide" Target="../notesSlides/notesSlide19.xml"/><Relationship Id="rId16" Type="http://schemas.openxmlformats.org/officeDocument/2006/relationships/image" Target="../media/image284.png"/><Relationship Id="rId20" Type="http://schemas.openxmlformats.org/officeDocument/2006/relationships/image" Target="../media/image288.png"/><Relationship Id="rId1" Type="http://schemas.openxmlformats.org/officeDocument/2006/relationships/slideLayout" Target="../slideLayouts/slideLayout12.xml"/><Relationship Id="rId6" Type="http://schemas.openxmlformats.org/officeDocument/2006/relationships/image" Target="../media/image113.png"/><Relationship Id="rId11" Type="http://schemas.openxmlformats.org/officeDocument/2006/relationships/image" Target="../media/image280.png"/><Relationship Id="rId5" Type="http://schemas.openxmlformats.org/officeDocument/2006/relationships/image" Target="../media/image112.png"/><Relationship Id="rId15" Type="http://schemas.openxmlformats.org/officeDocument/2006/relationships/image" Target="../media/image256.png"/><Relationship Id="rId10" Type="http://schemas.openxmlformats.org/officeDocument/2006/relationships/image" Target="../media/image252.png"/><Relationship Id="rId19" Type="http://schemas.openxmlformats.org/officeDocument/2006/relationships/image" Target="../media/image287.png"/><Relationship Id="rId4" Type="http://schemas.openxmlformats.org/officeDocument/2006/relationships/image" Target="../media/image111.png"/><Relationship Id="rId9" Type="http://schemas.openxmlformats.org/officeDocument/2006/relationships/image" Target="../media/image279.png"/><Relationship Id="rId14" Type="http://schemas.openxmlformats.org/officeDocument/2006/relationships/image" Target="../media/image283.png"/></Relationships>
</file>

<file path=ppt/slides/_rels/slide21.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4.png"/><Relationship Id="rId18" Type="http://schemas.openxmlformats.org/officeDocument/2006/relationships/image" Target="../media/image298.png"/><Relationship Id="rId3" Type="http://schemas.openxmlformats.org/officeDocument/2006/relationships/image" Target="../media/image1.png"/><Relationship Id="rId7" Type="http://schemas.openxmlformats.org/officeDocument/2006/relationships/image" Target="../media/image289.png"/><Relationship Id="rId12" Type="http://schemas.openxmlformats.org/officeDocument/2006/relationships/image" Target="../media/image293.png"/><Relationship Id="rId17" Type="http://schemas.openxmlformats.org/officeDocument/2006/relationships/image" Target="../media/image297.png"/><Relationship Id="rId2" Type="http://schemas.openxmlformats.org/officeDocument/2006/relationships/notesSlide" Target="../notesSlides/notesSlide20.xml"/><Relationship Id="rId16" Type="http://schemas.openxmlformats.org/officeDocument/2006/relationships/image" Target="../media/image296.png"/><Relationship Id="rId20" Type="http://schemas.openxmlformats.org/officeDocument/2006/relationships/image" Target="../media/image300.png"/><Relationship Id="rId1" Type="http://schemas.openxmlformats.org/officeDocument/2006/relationships/slideLayout" Target="../slideLayouts/slideLayout12.xml"/><Relationship Id="rId6" Type="http://schemas.openxmlformats.org/officeDocument/2006/relationships/image" Target="../media/image113.png"/><Relationship Id="rId11" Type="http://schemas.openxmlformats.org/officeDocument/2006/relationships/image" Target="../media/image292.png"/><Relationship Id="rId5" Type="http://schemas.openxmlformats.org/officeDocument/2006/relationships/image" Target="../media/image112.png"/><Relationship Id="rId15" Type="http://schemas.openxmlformats.org/officeDocument/2006/relationships/image" Target="../media/image295.png"/><Relationship Id="rId10" Type="http://schemas.openxmlformats.org/officeDocument/2006/relationships/image" Target="../media/image291.png"/><Relationship Id="rId19" Type="http://schemas.openxmlformats.org/officeDocument/2006/relationships/image" Target="../media/image299.png"/><Relationship Id="rId4" Type="http://schemas.openxmlformats.org/officeDocument/2006/relationships/image" Target="../media/image111.png"/><Relationship Id="rId9" Type="http://schemas.openxmlformats.org/officeDocument/2006/relationships/image" Target="../media/image258.png"/><Relationship Id="rId14" Type="http://schemas.openxmlformats.org/officeDocument/2006/relationships/image" Target="../media/image125.png"/></Relationships>
</file>

<file path=ppt/slides/_rels/slide22.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1.png"/><Relationship Id="rId7" Type="http://schemas.openxmlformats.org/officeDocument/2006/relationships/image" Target="../media/image304.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55.png"/><Relationship Id="rId5" Type="http://schemas.openxmlformats.org/officeDocument/2006/relationships/image" Target="../media/image303.png"/><Relationship Id="rId10" Type="http://schemas.openxmlformats.org/officeDocument/2006/relationships/image" Target="../media/image307.png"/><Relationship Id="rId4" Type="http://schemas.openxmlformats.org/officeDocument/2006/relationships/image" Target="../media/image302.png"/><Relationship Id="rId9" Type="http://schemas.openxmlformats.org/officeDocument/2006/relationships/image" Target="../media/image306.png"/></Relationships>
</file>

<file path=ppt/slides/_rels/slide24.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1.png"/><Relationship Id="rId7" Type="http://schemas.openxmlformats.org/officeDocument/2006/relationships/image" Target="../media/image309.png"/><Relationship Id="rId12" Type="http://schemas.openxmlformats.org/officeDocument/2006/relationships/image" Target="../media/image31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08.png"/><Relationship Id="rId11" Type="http://schemas.openxmlformats.org/officeDocument/2006/relationships/image" Target="../media/image313.png"/><Relationship Id="rId5" Type="http://schemas.openxmlformats.org/officeDocument/2006/relationships/image" Target="../media/image303.png"/><Relationship Id="rId10" Type="http://schemas.openxmlformats.org/officeDocument/2006/relationships/image" Target="../media/image312.png"/><Relationship Id="rId4" Type="http://schemas.openxmlformats.org/officeDocument/2006/relationships/image" Target="../media/image302.png"/><Relationship Id="rId9" Type="http://schemas.openxmlformats.org/officeDocument/2006/relationships/image" Target="../media/image311.png"/></Relationships>
</file>

<file path=ppt/slides/_rels/slide25.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1.png"/><Relationship Id="rId7" Type="http://schemas.openxmlformats.org/officeDocument/2006/relationships/image" Target="../media/image317.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55.png"/><Relationship Id="rId5" Type="http://schemas.openxmlformats.org/officeDocument/2006/relationships/image" Target="../media/image316.png"/><Relationship Id="rId4" Type="http://schemas.openxmlformats.org/officeDocument/2006/relationships/image" Target="../media/image315.png"/><Relationship Id="rId9" Type="http://schemas.openxmlformats.org/officeDocument/2006/relationships/image" Target="../media/image318.png"/></Relationships>
</file>

<file path=ppt/slides/_rels/slide26.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24.png"/><Relationship Id="rId3" Type="http://schemas.openxmlformats.org/officeDocument/2006/relationships/image" Target="../media/image1.png"/><Relationship Id="rId7" Type="http://schemas.openxmlformats.org/officeDocument/2006/relationships/image" Target="../media/image319.png"/><Relationship Id="rId12" Type="http://schemas.openxmlformats.org/officeDocument/2006/relationships/image" Target="../media/image323.png"/><Relationship Id="rId2" Type="http://schemas.openxmlformats.org/officeDocument/2006/relationships/notesSlide" Target="../notesSlides/notesSlide24.xml"/><Relationship Id="rId16" Type="http://schemas.openxmlformats.org/officeDocument/2006/relationships/image" Target="../media/image327.png"/><Relationship Id="rId1" Type="http://schemas.openxmlformats.org/officeDocument/2006/relationships/slideLayout" Target="../slideLayouts/slideLayout12.xml"/><Relationship Id="rId6" Type="http://schemas.openxmlformats.org/officeDocument/2006/relationships/image" Target="../media/image155.png"/><Relationship Id="rId11" Type="http://schemas.openxmlformats.org/officeDocument/2006/relationships/image" Target="../media/image322.png"/><Relationship Id="rId5" Type="http://schemas.openxmlformats.org/officeDocument/2006/relationships/image" Target="../media/image316.png"/><Relationship Id="rId15" Type="http://schemas.openxmlformats.org/officeDocument/2006/relationships/image" Target="../media/image326.png"/><Relationship Id="rId10" Type="http://schemas.openxmlformats.org/officeDocument/2006/relationships/image" Target="../media/image321.png"/><Relationship Id="rId4" Type="http://schemas.openxmlformats.org/officeDocument/2006/relationships/image" Target="../media/image315.png"/><Relationship Id="rId9" Type="http://schemas.openxmlformats.org/officeDocument/2006/relationships/image" Target="../media/image310.png"/><Relationship Id="rId14" Type="http://schemas.openxmlformats.org/officeDocument/2006/relationships/image" Target="../media/image325.png"/></Relationships>
</file>

<file path=ppt/slides/_rels/slide27.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1.png"/><Relationship Id="rId7" Type="http://schemas.openxmlformats.org/officeDocument/2006/relationships/image" Target="../media/image328.png"/><Relationship Id="rId12" Type="http://schemas.openxmlformats.org/officeDocument/2006/relationships/image" Target="../media/image332.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55.png"/><Relationship Id="rId11" Type="http://schemas.openxmlformats.org/officeDocument/2006/relationships/image" Target="../media/image305.png"/><Relationship Id="rId5" Type="http://schemas.openxmlformats.org/officeDocument/2006/relationships/image" Target="../media/image316.png"/><Relationship Id="rId10" Type="http://schemas.openxmlformats.org/officeDocument/2006/relationships/image" Target="../media/image331.png"/><Relationship Id="rId4" Type="http://schemas.openxmlformats.org/officeDocument/2006/relationships/image" Target="../media/image315.png"/><Relationship Id="rId9" Type="http://schemas.openxmlformats.org/officeDocument/2006/relationships/image" Target="../media/image330.png"/></Relationships>
</file>

<file path=ppt/slides/_rels/slide28.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38.png"/><Relationship Id="rId18" Type="http://schemas.openxmlformats.org/officeDocument/2006/relationships/image" Target="../media/image342.png"/><Relationship Id="rId3" Type="http://schemas.openxmlformats.org/officeDocument/2006/relationships/image" Target="../media/image1.png"/><Relationship Id="rId7" Type="http://schemas.openxmlformats.org/officeDocument/2006/relationships/image" Target="../media/image333.png"/><Relationship Id="rId12" Type="http://schemas.openxmlformats.org/officeDocument/2006/relationships/image" Target="../media/image337.png"/><Relationship Id="rId17" Type="http://schemas.openxmlformats.org/officeDocument/2006/relationships/image" Target="../media/image324.png"/><Relationship Id="rId2" Type="http://schemas.openxmlformats.org/officeDocument/2006/relationships/notesSlide" Target="../notesSlides/notesSlide26.xml"/><Relationship Id="rId16" Type="http://schemas.openxmlformats.org/officeDocument/2006/relationships/image" Target="../media/image341.png"/><Relationship Id="rId1" Type="http://schemas.openxmlformats.org/officeDocument/2006/relationships/slideLayout" Target="../slideLayouts/slideLayout12.xml"/><Relationship Id="rId6" Type="http://schemas.openxmlformats.org/officeDocument/2006/relationships/image" Target="../media/image155.png"/><Relationship Id="rId11" Type="http://schemas.openxmlformats.org/officeDocument/2006/relationships/image" Target="../media/image336.png"/><Relationship Id="rId5" Type="http://schemas.openxmlformats.org/officeDocument/2006/relationships/image" Target="../media/image316.png"/><Relationship Id="rId15" Type="http://schemas.openxmlformats.org/officeDocument/2006/relationships/image" Target="../media/image340.png"/><Relationship Id="rId10" Type="http://schemas.openxmlformats.org/officeDocument/2006/relationships/image" Target="../media/image335.png"/><Relationship Id="rId19" Type="http://schemas.openxmlformats.org/officeDocument/2006/relationships/image" Target="../media/image343.png"/><Relationship Id="rId4" Type="http://schemas.openxmlformats.org/officeDocument/2006/relationships/image" Target="../media/image315.png"/><Relationship Id="rId9" Type="http://schemas.openxmlformats.org/officeDocument/2006/relationships/image" Target="../media/image334.png"/><Relationship Id="rId14" Type="http://schemas.openxmlformats.org/officeDocument/2006/relationships/image" Target="../media/image339.png"/></Relationships>
</file>

<file path=ppt/slides/_rels/slide2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5.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notesSlide" Target="../notesSlides/notesSlide3.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14.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1.png"/><Relationship Id="rId3" Type="http://schemas.openxmlformats.org/officeDocument/2006/relationships/image" Target="../media/image48.png"/><Relationship Id="rId21" Type="http://schemas.openxmlformats.org/officeDocument/2006/relationships/image" Target="../media/image64.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0.png"/><Relationship Id="rId2" Type="http://schemas.openxmlformats.org/officeDocument/2006/relationships/notesSlide" Target="../notesSlides/notesSlide4.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8.png"/><Relationship Id="rId23" Type="http://schemas.openxmlformats.org/officeDocument/2006/relationships/image" Target="../media/image66.png"/><Relationship Id="rId10" Type="http://schemas.openxmlformats.org/officeDocument/2006/relationships/image" Target="../media/image54.png"/><Relationship Id="rId19"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53.png"/><Relationship Id="rId14" Type="http://schemas.openxmlformats.org/officeDocument/2006/relationships/image" Target="../media/image44.png"/><Relationship Id="rId22"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1.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5.xml"/><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1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15.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14.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s>
</file>

<file path=ppt/slides/_rels/slide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5.png"/><Relationship Id="rId21" Type="http://schemas.openxmlformats.org/officeDocument/2006/relationships/image" Target="../media/image102.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6.xml"/><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23" Type="http://schemas.openxmlformats.org/officeDocument/2006/relationships/image" Target="../media/image104.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14.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s>
</file>

<file path=ppt/slides/_rels/slide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png"/><Relationship Id="rId7" Type="http://schemas.openxmlformats.org/officeDocument/2006/relationships/image" Target="../media/image10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notesSlide" Target="../notesSlides/notesSlide8.xml"/><Relationship Id="rId16" Type="http://schemas.openxmlformats.org/officeDocument/2006/relationships/image" Target="../media/image123.png"/><Relationship Id="rId1" Type="http://schemas.openxmlformats.org/officeDocument/2006/relationships/slideLayout" Target="../slideLayouts/slideLayout1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8166992" y="79226"/>
            <a:ext cx="3712270" cy="3712270"/>
          </a:xfrm>
          <a:prstGeom prst="rect">
            <a:avLst/>
          </a:prstGeom>
        </p:spPr>
      </p:pic>
      <p:pic>
        <p:nvPicPr>
          <p:cNvPr id="4" name="Image 2" descr="preencoded.png"/>
          <p:cNvPicPr>
            <a:picLocks noChangeAspect="1"/>
          </p:cNvPicPr>
          <p:nvPr/>
        </p:nvPicPr>
        <p:blipFill>
          <a:blip r:embed="rId5"/>
          <a:stretch>
            <a:fillRect/>
          </a:stretch>
        </p:blipFill>
        <p:spPr>
          <a:xfrm>
            <a:off x="0" y="3513076"/>
            <a:ext cx="3712270" cy="4640337"/>
          </a:xfrm>
          <a:prstGeom prst="rect">
            <a:avLst/>
          </a:prstGeom>
        </p:spPr>
      </p:pic>
      <p:pic>
        <p:nvPicPr>
          <p:cNvPr id="5" name="Image 3" descr="preencoded.png"/>
          <p:cNvPicPr>
            <a:picLocks noChangeAspect="1"/>
          </p:cNvPicPr>
          <p:nvPr/>
        </p:nvPicPr>
        <p:blipFill>
          <a:blip r:embed="rId6"/>
          <a:stretch>
            <a:fillRect/>
          </a:stretch>
        </p:blipFill>
        <p:spPr>
          <a:xfrm>
            <a:off x="1199309" y="1471327"/>
            <a:ext cx="1113681" cy="1856135"/>
          </a:xfrm>
          <a:prstGeom prst="rect">
            <a:avLst/>
          </a:prstGeom>
        </p:spPr>
      </p:pic>
      <p:pic>
        <p:nvPicPr>
          <p:cNvPr id="6" name="Image 4" descr="preencoded.png"/>
          <p:cNvPicPr>
            <a:picLocks noChangeAspect="1"/>
          </p:cNvPicPr>
          <p:nvPr/>
        </p:nvPicPr>
        <p:blipFill>
          <a:blip r:embed="rId7"/>
          <a:stretch>
            <a:fillRect/>
          </a:stretch>
        </p:blipFill>
        <p:spPr>
          <a:xfrm>
            <a:off x="9508325" y="1544131"/>
            <a:ext cx="1113681" cy="1856135"/>
          </a:xfrm>
          <a:prstGeom prst="rect">
            <a:avLst/>
          </a:prstGeom>
        </p:spPr>
      </p:pic>
      <p:pic>
        <p:nvPicPr>
          <p:cNvPr id="7" name="Image 5" descr="preencoded.png"/>
          <p:cNvPicPr>
            <a:picLocks noChangeAspect="1"/>
          </p:cNvPicPr>
          <p:nvPr/>
        </p:nvPicPr>
        <p:blipFill>
          <a:blip r:embed="rId8"/>
          <a:stretch>
            <a:fillRect/>
          </a:stretch>
        </p:blipFill>
        <p:spPr>
          <a:xfrm>
            <a:off x="7127557" y="3067604"/>
            <a:ext cx="1670521" cy="1670521"/>
          </a:xfrm>
          <a:prstGeom prst="rect">
            <a:avLst/>
          </a:prstGeom>
        </p:spPr>
      </p:pic>
      <p:pic>
        <p:nvPicPr>
          <p:cNvPr id="8" name="Image 6" descr="preencoded.png"/>
          <p:cNvPicPr>
            <a:picLocks noChangeAspect="1"/>
          </p:cNvPicPr>
          <p:nvPr/>
        </p:nvPicPr>
        <p:blipFill>
          <a:blip r:embed="rId9"/>
          <a:stretch>
            <a:fillRect/>
          </a:stretch>
        </p:blipFill>
        <p:spPr>
          <a:xfrm>
            <a:off x="3080893" y="3067604"/>
            <a:ext cx="1670521" cy="1670521"/>
          </a:xfrm>
          <a:prstGeom prst="rect">
            <a:avLst/>
          </a:prstGeom>
        </p:spPr>
      </p:pic>
      <p:pic>
        <p:nvPicPr>
          <p:cNvPr id="9" name="Image 7" descr="preencoded.png"/>
          <p:cNvPicPr>
            <a:picLocks noChangeAspect="1"/>
          </p:cNvPicPr>
          <p:nvPr/>
        </p:nvPicPr>
        <p:blipFill>
          <a:blip r:embed="rId10"/>
          <a:stretch>
            <a:fillRect/>
          </a:stretch>
        </p:blipFill>
        <p:spPr>
          <a:xfrm>
            <a:off x="3544927" y="3364585"/>
            <a:ext cx="742454" cy="742454"/>
          </a:xfrm>
          <a:prstGeom prst="rect">
            <a:avLst/>
          </a:prstGeom>
        </p:spPr>
      </p:pic>
      <p:pic>
        <p:nvPicPr>
          <p:cNvPr id="10" name="Image 8" descr="preencoded.png"/>
          <p:cNvPicPr>
            <a:picLocks noChangeAspect="1"/>
          </p:cNvPicPr>
          <p:nvPr/>
        </p:nvPicPr>
        <p:blipFill>
          <a:blip r:embed="rId11"/>
          <a:stretch>
            <a:fillRect/>
          </a:stretch>
        </p:blipFill>
        <p:spPr>
          <a:xfrm>
            <a:off x="3790866" y="3550198"/>
            <a:ext cx="250578" cy="371227"/>
          </a:xfrm>
          <a:prstGeom prst="rect">
            <a:avLst/>
          </a:prstGeom>
        </p:spPr>
      </p:pic>
      <p:pic>
        <p:nvPicPr>
          <p:cNvPr id="11" name="Image 9" descr="preencoded.png"/>
          <p:cNvPicPr>
            <a:picLocks noChangeAspect="1"/>
          </p:cNvPicPr>
          <p:nvPr/>
        </p:nvPicPr>
        <p:blipFill>
          <a:blip r:embed="rId12"/>
          <a:stretch>
            <a:fillRect/>
          </a:stretch>
        </p:blipFill>
        <p:spPr>
          <a:xfrm>
            <a:off x="5526351" y="3364585"/>
            <a:ext cx="742454" cy="742454"/>
          </a:xfrm>
          <a:prstGeom prst="rect">
            <a:avLst/>
          </a:prstGeom>
        </p:spPr>
      </p:pic>
      <p:pic>
        <p:nvPicPr>
          <p:cNvPr id="12" name="Image 10" descr="preencoded.png"/>
          <p:cNvPicPr>
            <a:picLocks noChangeAspect="1"/>
          </p:cNvPicPr>
          <p:nvPr/>
        </p:nvPicPr>
        <p:blipFill>
          <a:blip r:embed="rId13"/>
          <a:stretch>
            <a:fillRect/>
          </a:stretch>
        </p:blipFill>
        <p:spPr>
          <a:xfrm>
            <a:off x="5730526" y="3550198"/>
            <a:ext cx="334104" cy="371227"/>
          </a:xfrm>
          <a:prstGeom prst="rect">
            <a:avLst/>
          </a:prstGeom>
        </p:spPr>
      </p:pic>
      <p:pic>
        <p:nvPicPr>
          <p:cNvPr id="13" name="Image 11" descr="preencoded.png"/>
          <p:cNvPicPr>
            <a:picLocks noChangeAspect="1"/>
          </p:cNvPicPr>
          <p:nvPr/>
        </p:nvPicPr>
        <p:blipFill>
          <a:blip r:embed="rId14"/>
          <a:stretch>
            <a:fillRect/>
          </a:stretch>
        </p:blipFill>
        <p:spPr>
          <a:xfrm>
            <a:off x="7549683" y="3364585"/>
            <a:ext cx="742454" cy="742454"/>
          </a:xfrm>
          <a:prstGeom prst="rect">
            <a:avLst/>
          </a:prstGeom>
        </p:spPr>
      </p:pic>
      <p:pic>
        <p:nvPicPr>
          <p:cNvPr id="14" name="Image 12" descr="preencoded.png"/>
          <p:cNvPicPr>
            <a:picLocks noChangeAspect="1"/>
          </p:cNvPicPr>
          <p:nvPr/>
        </p:nvPicPr>
        <p:blipFill>
          <a:blip r:embed="rId15"/>
          <a:stretch>
            <a:fillRect/>
          </a:stretch>
        </p:blipFill>
        <p:spPr>
          <a:xfrm>
            <a:off x="7753858" y="3550198"/>
            <a:ext cx="334104" cy="371227"/>
          </a:xfrm>
          <a:prstGeom prst="rect">
            <a:avLst/>
          </a:prstGeom>
        </p:spPr>
      </p:pic>
      <p:sp>
        <p:nvSpPr>
          <p:cNvPr id="15" name="Text 0"/>
          <p:cNvSpPr/>
          <p:nvPr/>
        </p:nvSpPr>
        <p:spPr>
          <a:xfrm>
            <a:off x="1004821" y="1805432"/>
            <a:ext cx="9869475" cy="556840"/>
          </a:xfrm>
          <a:prstGeom prst="rect">
            <a:avLst/>
          </a:prstGeom>
          <a:noFill/>
          <a:ln/>
        </p:spPr>
        <p:txBody>
          <a:bodyPr vert="horz" wrap="square" lIns="0" tIns="0" rIns="0" bIns="0" rtlCol="0" anchor="t"/>
          <a:lstStyle/>
          <a:p>
            <a:pPr algn="ctr">
              <a:lnSpc>
                <a:spcPts val="4384"/>
              </a:lnSpc>
            </a:pPr>
            <a:r>
              <a:rPr lang="en-US" sz="4384" b="1" dirty="0">
                <a:solidFill>
                  <a:srgbClr val="1F2937"/>
                </a:solidFill>
                <a:latin typeface="ui-sans-serif" pitchFamily="34" charset="0"/>
                <a:ea typeface="ui-sans-serif" pitchFamily="34" charset="-122"/>
                <a:cs typeface="ui-sans-serif" pitchFamily="34" charset="-120"/>
              </a:rPr>
              <a:t>Introduction to Serverless</a:t>
            </a:r>
            <a:endParaRPr lang="en-US" sz="4384" dirty="0"/>
          </a:p>
        </p:txBody>
      </p:sp>
      <p:sp>
        <p:nvSpPr>
          <p:cNvPr id="16" name="Text 1"/>
          <p:cNvSpPr/>
          <p:nvPr/>
        </p:nvSpPr>
        <p:spPr>
          <a:xfrm>
            <a:off x="1004821" y="2585008"/>
            <a:ext cx="9869475" cy="334104"/>
          </a:xfrm>
          <a:prstGeom prst="rect">
            <a:avLst/>
          </a:prstGeom>
          <a:noFill/>
          <a:ln/>
        </p:spPr>
        <p:txBody>
          <a:bodyPr vert="horz" wrap="square" lIns="0" tIns="0" rIns="0" bIns="0" rtlCol="0" anchor="t"/>
          <a:lstStyle/>
          <a:p>
            <a:pPr algn="ctr">
              <a:lnSpc>
                <a:spcPts val="2631"/>
              </a:lnSpc>
            </a:pPr>
            <a:r>
              <a:rPr lang="en-US" sz="2192" dirty="0">
                <a:solidFill>
                  <a:srgbClr val="4B5563"/>
                </a:solidFill>
                <a:latin typeface="ui-sans-serif" pitchFamily="34" charset="0"/>
                <a:ea typeface="ui-sans-serif" pitchFamily="34" charset="-122"/>
                <a:cs typeface="ui-sans-serif" pitchFamily="34" charset="-120"/>
              </a:rPr>
              <a:t>Understanding the Fundamentals of Serverless Computing</a:t>
            </a:r>
            <a:endParaRPr lang="en-US" sz="2192" dirty="0"/>
          </a:p>
        </p:txBody>
      </p:sp>
      <p:sp>
        <p:nvSpPr>
          <p:cNvPr id="17" name="Text 2"/>
          <p:cNvSpPr/>
          <p:nvPr/>
        </p:nvSpPr>
        <p:spPr>
          <a:xfrm>
            <a:off x="3262040" y="4181284"/>
            <a:ext cx="1308227"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Event-Driven</a:t>
            </a:r>
            <a:endParaRPr lang="en-US" sz="1315" dirty="0"/>
          </a:p>
        </p:txBody>
      </p:sp>
      <p:sp>
        <p:nvSpPr>
          <p:cNvPr id="18" name="Text 3"/>
          <p:cNvSpPr/>
          <p:nvPr/>
        </p:nvSpPr>
        <p:spPr>
          <a:xfrm>
            <a:off x="4708550" y="4181284"/>
            <a:ext cx="2378056"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No Server Management</a:t>
            </a:r>
            <a:endParaRPr lang="en-US" sz="1315" dirty="0"/>
          </a:p>
        </p:txBody>
      </p:sp>
      <p:sp>
        <p:nvSpPr>
          <p:cNvPr id="19" name="Text 4"/>
          <p:cNvSpPr/>
          <p:nvPr/>
        </p:nvSpPr>
        <p:spPr>
          <a:xfrm>
            <a:off x="7216492" y="4181284"/>
            <a:ext cx="1408981"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Pay-as-you-go</a:t>
            </a:r>
            <a:endParaRPr lang="en-US" sz="131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8631027" y="1007294"/>
            <a:ext cx="2320168" cy="2320168"/>
          </a:xfrm>
          <a:prstGeom prst="rect">
            <a:avLst/>
          </a:prstGeom>
        </p:spPr>
      </p:pic>
      <p:pic>
        <p:nvPicPr>
          <p:cNvPr id="4" name="Image 2" descr="preencoded.png"/>
          <p:cNvPicPr>
            <a:picLocks noChangeAspect="1"/>
          </p:cNvPicPr>
          <p:nvPr/>
        </p:nvPicPr>
        <p:blipFill>
          <a:blip r:embed="rId5"/>
          <a:stretch>
            <a:fillRect/>
          </a:stretch>
        </p:blipFill>
        <p:spPr>
          <a:xfrm>
            <a:off x="1392101" y="4626757"/>
            <a:ext cx="1670521" cy="1670521"/>
          </a:xfrm>
          <a:prstGeom prst="rect">
            <a:avLst/>
          </a:prstGeom>
        </p:spPr>
      </p:pic>
      <p:pic>
        <p:nvPicPr>
          <p:cNvPr id="5" name="Image 3" descr="preencoded.png"/>
          <p:cNvPicPr>
            <a:picLocks noChangeAspect="1"/>
          </p:cNvPicPr>
          <p:nvPr/>
        </p:nvPicPr>
        <p:blipFill>
          <a:blip r:embed="rId6"/>
          <a:stretch>
            <a:fillRect/>
          </a:stretch>
        </p:blipFill>
        <p:spPr>
          <a:xfrm>
            <a:off x="1856135" y="543260"/>
            <a:ext cx="18561" cy="1392101"/>
          </a:xfrm>
          <a:prstGeom prst="rect">
            <a:avLst/>
          </a:prstGeom>
        </p:spPr>
      </p:pic>
      <p:pic>
        <p:nvPicPr>
          <p:cNvPr id="6" name="Image 4" descr="preencoded.png"/>
          <p:cNvPicPr>
            <a:picLocks noChangeAspect="1"/>
          </p:cNvPicPr>
          <p:nvPr/>
        </p:nvPicPr>
        <p:blipFill>
          <a:blip r:embed="rId7"/>
          <a:stretch>
            <a:fillRect/>
          </a:stretch>
        </p:blipFill>
        <p:spPr>
          <a:xfrm>
            <a:off x="464033" y="1935361"/>
            <a:ext cx="1392101" cy="18561"/>
          </a:xfrm>
          <a:prstGeom prst="rect">
            <a:avLst/>
          </a:prstGeom>
        </p:spPr>
      </p:pic>
      <p:pic>
        <p:nvPicPr>
          <p:cNvPr id="7" name="Image 5" descr="preencoded.png"/>
          <p:cNvPicPr>
            <a:picLocks noChangeAspect="1"/>
          </p:cNvPicPr>
          <p:nvPr/>
        </p:nvPicPr>
        <p:blipFill>
          <a:blip r:embed="rId8"/>
          <a:stretch>
            <a:fillRect/>
          </a:stretch>
        </p:blipFill>
        <p:spPr>
          <a:xfrm>
            <a:off x="9076499" y="5183597"/>
            <a:ext cx="18561" cy="1113681"/>
          </a:xfrm>
          <a:prstGeom prst="rect">
            <a:avLst/>
          </a:prstGeom>
        </p:spPr>
      </p:pic>
      <p:pic>
        <p:nvPicPr>
          <p:cNvPr id="8" name="Image 6" descr="preencoded.png"/>
          <p:cNvPicPr>
            <a:picLocks noChangeAspect="1"/>
          </p:cNvPicPr>
          <p:nvPr/>
        </p:nvPicPr>
        <p:blipFill>
          <a:blip r:embed="rId9"/>
          <a:stretch>
            <a:fillRect/>
          </a:stretch>
        </p:blipFill>
        <p:spPr>
          <a:xfrm>
            <a:off x="593963" y="970171"/>
            <a:ext cx="742454" cy="37123"/>
          </a:xfrm>
          <a:prstGeom prst="rect">
            <a:avLst/>
          </a:prstGeom>
        </p:spPr>
      </p:pic>
      <p:pic>
        <p:nvPicPr>
          <p:cNvPr id="9" name="Image 7" descr="preencoded.png"/>
          <p:cNvPicPr>
            <a:picLocks noChangeAspect="1"/>
          </p:cNvPicPr>
          <p:nvPr/>
        </p:nvPicPr>
        <p:blipFill>
          <a:blip r:embed="rId10"/>
          <a:stretch>
            <a:fillRect/>
          </a:stretch>
        </p:blipFill>
        <p:spPr>
          <a:xfrm>
            <a:off x="593963" y="1415644"/>
            <a:ext cx="250578" cy="222736"/>
          </a:xfrm>
          <a:prstGeom prst="rect">
            <a:avLst/>
          </a:prstGeom>
        </p:spPr>
      </p:pic>
      <p:pic>
        <p:nvPicPr>
          <p:cNvPr id="10" name="Image 8" descr="preencoded.png"/>
          <p:cNvPicPr>
            <a:picLocks noChangeAspect="1"/>
          </p:cNvPicPr>
          <p:nvPr/>
        </p:nvPicPr>
        <p:blipFill>
          <a:blip r:embed="rId11"/>
          <a:stretch>
            <a:fillRect/>
          </a:stretch>
        </p:blipFill>
        <p:spPr>
          <a:xfrm>
            <a:off x="593963" y="2529324"/>
            <a:ext cx="222736" cy="222736"/>
          </a:xfrm>
          <a:prstGeom prst="rect">
            <a:avLst/>
          </a:prstGeom>
        </p:spPr>
      </p:pic>
      <p:pic>
        <p:nvPicPr>
          <p:cNvPr id="11" name="Image 9" descr="preencoded.png"/>
          <p:cNvPicPr>
            <a:picLocks noChangeAspect="1"/>
          </p:cNvPicPr>
          <p:nvPr/>
        </p:nvPicPr>
        <p:blipFill>
          <a:blip r:embed="rId12"/>
          <a:stretch>
            <a:fillRect/>
          </a:stretch>
        </p:blipFill>
        <p:spPr>
          <a:xfrm>
            <a:off x="593963" y="3865741"/>
            <a:ext cx="5048687" cy="1522031"/>
          </a:xfrm>
          <a:prstGeom prst="rect">
            <a:avLst/>
          </a:prstGeom>
        </p:spPr>
      </p:pic>
      <p:pic>
        <p:nvPicPr>
          <p:cNvPr id="12" name="Image 10" descr="preencoded.png"/>
          <p:cNvPicPr>
            <a:picLocks noChangeAspect="1"/>
          </p:cNvPicPr>
          <p:nvPr/>
        </p:nvPicPr>
        <p:blipFill>
          <a:blip r:embed="rId13"/>
          <a:stretch>
            <a:fillRect/>
          </a:stretch>
        </p:blipFill>
        <p:spPr>
          <a:xfrm>
            <a:off x="779577" y="4088478"/>
            <a:ext cx="120649" cy="185613"/>
          </a:xfrm>
          <a:prstGeom prst="rect">
            <a:avLst/>
          </a:prstGeom>
        </p:spPr>
      </p:pic>
      <p:pic>
        <p:nvPicPr>
          <p:cNvPr id="13" name="Image 11" descr="preencoded.png"/>
          <p:cNvPicPr>
            <a:picLocks noChangeAspect="1"/>
          </p:cNvPicPr>
          <p:nvPr/>
        </p:nvPicPr>
        <p:blipFill>
          <a:blip r:embed="rId14"/>
          <a:stretch>
            <a:fillRect/>
          </a:stretch>
        </p:blipFill>
        <p:spPr>
          <a:xfrm>
            <a:off x="779576" y="4422582"/>
            <a:ext cx="148491" cy="148491"/>
          </a:xfrm>
          <a:prstGeom prst="rect">
            <a:avLst/>
          </a:prstGeom>
        </p:spPr>
      </p:pic>
      <p:pic>
        <p:nvPicPr>
          <p:cNvPr id="14" name="Image 12" descr="preencoded.png"/>
          <p:cNvPicPr>
            <a:picLocks noChangeAspect="1"/>
          </p:cNvPicPr>
          <p:nvPr/>
        </p:nvPicPr>
        <p:blipFill>
          <a:blip r:embed="rId14"/>
          <a:stretch>
            <a:fillRect/>
          </a:stretch>
        </p:blipFill>
        <p:spPr>
          <a:xfrm>
            <a:off x="779576" y="4719563"/>
            <a:ext cx="148491" cy="148491"/>
          </a:xfrm>
          <a:prstGeom prst="rect">
            <a:avLst/>
          </a:prstGeom>
        </p:spPr>
      </p:pic>
      <p:pic>
        <p:nvPicPr>
          <p:cNvPr id="15" name="Image 13" descr="preencoded.png"/>
          <p:cNvPicPr>
            <a:picLocks noChangeAspect="1"/>
          </p:cNvPicPr>
          <p:nvPr/>
        </p:nvPicPr>
        <p:blipFill>
          <a:blip r:embed="rId14"/>
          <a:stretch>
            <a:fillRect/>
          </a:stretch>
        </p:blipFill>
        <p:spPr>
          <a:xfrm>
            <a:off x="779576" y="5016545"/>
            <a:ext cx="148491" cy="148491"/>
          </a:xfrm>
          <a:prstGeom prst="rect">
            <a:avLst/>
          </a:prstGeom>
        </p:spPr>
      </p:pic>
      <p:pic>
        <p:nvPicPr>
          <p:cNvPr id="16" name="Image 14" descr="preencoded.png"/>
          <p:cNvPicPr>
            <a:picLocks noChangeAspect="1"/>
          </p:cNvPicPr>
          <p:nvPr/>
        </p:nvPicPr>
        <p:blipFill>
          <a:blip r:embed="rId15"/>
          <a:stretch>
            <a:fillRect/>
          </a:stretch>
        </p:blipFill>
        <p:spPr>
          <a:xfrm>
            <a:off x="6236612" y="1378521"/>
            <a:ext cx="5048687" cy="4751705"/>
          </a:xfrm>
          <a:prstGeom prst="rect">
            <a:avLst/>
          </a:prstGeom>
        </p:spPr>
      </p:pic>
      <p:pic>
        <p:nvPicPr>
          <p:cNvPr id="17" name="Image 15" descr="preencoded.png"/>
          <p:cNvPicPr>
            <a:picLocks noChangeAspect="1"/>
          </p:cNvPicPr>
          <p:nvPr/>
        </p:nvPicPr>
        <p:blipFill>
          <a:blip r:embed="rId16"/>
          <a:stretch>
            <a:fillRect/>
          </a:stretch>
        </p:blipFill>
        <p:spPr>
          <a:xfrm>
            <a:off x="6385103" y="1935361"/>
            <a:ext cx="4751705" cy="2375853"/>
          </a:xfrm>
          <a:prstGeom prst="rect">
            <a:avLst/>
          </a:prstGeom>
        </p:spPr>
      </p:pic>
      <p:pic>
        <p:nvPicPr>
          <p:cNvPr id="18" name="Image 16" descr="preencoded.png"/>
          <p:cNvPicPr>
            <a:picLocks noChangeAspect="1"/>
          </p:cNvPicPr>
          <p:nvPr/>
        </p:nvPicPr>
        <p:blipFill>
          <a:blip r:embed="rId17"/>
          <a:stretch>
            <a:fillRect/>
          </a:stretch>
        </p:blipFill>
        <p:spPr>
          <a:xfrm>
            <a:off x="6385103" y="4571072"/>
            <a:ext cx="148491" cy="148491"/>
          </a:xfrm>
          <a:prstGeom prst="rect">
            <a:avLst/>
          </a:prstGeom>
        </p:spPr>
      </p:pic>
      <p:pic>
        <p:nvPicPr>
          <p:cNvPr id="19" name="Image 17" descr="preencoded.png"/>
          <p:cNvPicPr>
            <a:picLocks noChangeAspect="1"/>
          </p:cNvPicPr>
          <p:nvPr/>
        </p:nvPicPr>
        <p:blipFill>
          <a:blip r:embed="rId18"/>
          <a:stretch>
            <a:fillRect/>
          </a:stretch>
        </p:blipFill>
        <p:spPr>
          <a:xfrm>
            <a:off x="6385103" y="4905177"/>
            <a:ext cx="148491" cy="148491"/>
          </a:xfrm>
          <a:prstGeom prst="rect">
            <a:avLst/>
          </a:prstGeom>
        </p:spPr>
      </p:pic>
      <p:pic>
        <p:nvPicPr>
          <p:cNvPr id="20" name="Image 18" descr="preencoded.png"/>
          <p:cNvPicPr>
            <a:picLocks noChangeAspect="1"/>
          </p:cNvPicPr>
          <p:nvPr/>
        </p:nvPicPr>
        <p:blipFill>
          <a:blip r:embed="rId19"/>
          <a:stretch>
            <a:fillRect/>
          </a:stretch>
        </p:blipFill>
        <p:spPr>
          <a:xfrm>
            <a:off x="6385103" y="5239281"/>
            <a:ext cx="148491" cy="148491"/>
          </a:xfrm>
          <a:prstGeom prst="rect">
            <a:avLst/>
          </a:prstGeom>
        </p:spPr>
      </p:pic>
      <p:pic>
        <p:nvPicPr>
          <p:cNvPr id="21" name="Image 19" descr="preencoded.png"/>
          <p:cNvPicPr>
            <a:picLocks noChangeAspect="1"/>
          </p:cNvPicPr>
          <p:nvPr/>
        </p:nvPicPr>
        <p:blipFill>
          <a:blip r:embed="rId20"/>
          <a:stretch>
            <a:fillRect/>
          </a:stretch>
        </p:blipFill>
        <p:spPr>
          <a:xfrm>
            <a:off x="-1" y="6724189"/>
            <a:ext cx="11879263" cy="37123"/>
          </a:xfrm>
          <a:prstGeom prst="rect">
            <a:avLst/>
          </a:prstGeom>
        </p:spPr>
      </p:pic>
      <p:sp>
        <p:nvSpPr>
          <p:cNvPr id="22"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Memory (RAM) &amp; CPU Allocation</a:t>
            </a:r>
            <a:endParaRPr lang="en-US" sz="2631" dirty="0"/>
          </a:p>
        </p:txBody>
      </p:sp>
      <p:sp>
        <p:nvSpPr>
          <p:cNvPr id="23" name="Text 1"/>
          <p:cNvSpPr/>
          <p:nvPr/>
        </p:nvSpPr>
        <p:spPr>
          <a:xfrm>
            <a:off x="955909" y="1378521"/>
            <a:ext cx="5048687"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Memory Allocation</a:t>
            </a:r>
            <a:endParaRPr lang="en-US" sz="1754" dirty="0"/>
          </a:p>
        </p:txBody>
      </p:sp>
      <p:sp>
        <p:nvSpPr>
          <p:cNvPr id="24" name="Text 2"/>
          <p:cNvSpPr/>
          <p:nvPr/>
        </p:nvSpPr>
        <p:spPr>
          <a:xfrm>
            <a:off x="593963" y="1749748"/>
            <a:ext cx="5048687"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Functions can be configured with memory between </a:t>
            </a:r>
            <a:r>
              <a:rPr lang="en-US" sz="1315" b="1" dirty="0">
                <a:solidFill>
                  <a:srgbClr val="374151"/>
                </a:solidFill>
                <a:latin typeface="ui-sans-serif" pitchFamily="34" charset="0"/>
                <a:ea typeface="ui-sans-serif" pitchFamily="34" charset="-122"/>
                <a:cs typeface="ui-sans-serif" pitchFamily="34" charset="-120"/>
              </a:rPr>
              <a:t>128 MB and 10,240 MB (10 GB)</a:t>
            </a:r>
            <a:r>
              <a:rPr lang="en-US" sz="1315" dirty="0">
                <a:solidFill>
                  <a:srgbClr val="374151"/>
                </a:solidFill>
                <a:latin typeface="ui-sans-serif" pitchFamily="34" charset="0"/>
                <a:ea typeface="ui-sans-serif" pitchFamily="34" charset="-122"/>
                <a:cs typeface="ui-sans-serif" pitchFamily="34" charset="-120"/>
              </a:rPr>
              <a:t> in 1 MB increments.</a:t>
            </a:r>
            <a:endParaRPr lang="en-US" sz="1315" dirty="0"/>
          </a:p>
        </p:txBody>
      </p:sp>
      <p:sp>
        <p:nvSpPr>
          <p:cNvPr id="25" name="Text 3"/>
          <p:cNvSpPr/>
          <p:nvPr/>
        </p:nvSpPr>
        <p:spPr>
          <a:xfrm>
            <a:off x="928067" y="2492201"/>
            <a:ext cx="5048687"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CPU Allocation</a:t>
            </a:r>
            <a:endParaRPr lang="en-US" sz="1754" dirty="0"/>
          </a:p>
        </p:txBody>
      </p:sp>
      <p:sp>
        <p:nvSpPr>
          <p:cNvPr id="26" name="Text 4"/>
          <p:cNvSpPr/>
          <p:nvPr/>
        </p:nvSpPr>
        <p:spPr>
          <a:xfrm>
            <a:off x="593963" y="2863428"/>
            <a:ext cx="5048687"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CPU power is allocated </a:t>
            </a:r>
            <a:r>
              <a:rPr lang="en-US" sz="1315" b="1" dirty="0">
                <a:solidFill>
                  <a:srgbClr val="374151"/>
                </a:solidFill>
                <a:latin typeface="ui-sans-serif" pitchFamily="34" charset="0"/>
                <a:ea typeface="ui-sans-serif" pitchFamily="34" charset="-122"/>
                <a:cs typeface="ui-sans-serif" pitchFamily="34" charset="-120"/>
              </a:rPr>
              <a:t>proportionally</a:t>
            </a:r>
            <a:r>
              <a:rPr lang="en-US" sz="1315" dirty="0">
                <a:solidFill>
                  <a:srgbClr val="374151"/>
                </a:solidFill>
                <a:latin typeface="ui-sans-serif" pitchFamily="34" charset="0"/>
                <a:ea typeface="ui-sans-serif" pitchFamily="34" charset="-122"/>
                <a:cs typeface="ui-sans-serif" pitchFamily="34" charset="-120"/>
              </a:rPr>
              <a:t> to the configured memory, with approximately </a:t>
            </a:r>
            <a:r>
              <a:rPr lang="en-US" sz="1315" b="1" dirty="0">
                <a:solidFill>
                  <a:srgbClr val="374151"/>
                </a:solidFill>
                <a:latin typeface="ui-sans-serif" pitchFamily="34" charset="0"/>
                <a:ea typeface="ui-sans-serif" pitchFamily="34" charset="-122"/>
                <a:cs typeface="ui-sans-serif" pitchFamily="34" charset="-120"/>
              </a:rPr>
              <a:t>1,769 MB</a:t>
            </a:r>
            <a:r>
              <a:rPr lang="en-US" sz="1315" dirty="0">
                <a:solidFill>
                  <a:srgbClr val="374151"/>
                </a:solidFill>
                <a:latin typeface="ui-sans-serif" pitchFamily="34" charset="0"/>
                <a:ea typeface="ui-sans-serif" pitchFamily="34" charset="-122"/>
                <a:cs typeface="ui-sans-serif" pitchFamily="34" charset="-120"/>
              </a:rPr>
              <a:t> providing one vCPU.</a:t>
            </a:r>
            <a:endParaRPr lang="en-US" sz="1315" dirty="0"/>
          </a:p>
        </p:txBody>
      </p:sp>
      <p:sp>
        <p:nvSpPr>
          <p:cNvPr id="27" name="Text 5"/>
          <p:cNvSpPr/>
          <p:nvPr/>
        </p:nvSpPr>
        <p:spPr>
          <a:xfrm>
            <a:off x="1011593" y="4051355"/>
            <a:ext cx="561295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Cost &amp; Performance Optimization</a:t>
            </a:r>
            <a:endParaRPr lang="en-US" sz="1461" dirty="0"/>
          </a:p>
        </p:txBody>
      </p:sp>
      <p:sp>
        <p:nvSpPr>
          <p:cNvPr id="28" name="Text 6"/>
          <p:cNvSpPr/>
          <p:nvPr/>
        </p:nvSpPr>
        <p:spPr>
          <a:xfrm>
            <a:off x="1002312" y="4385459"/>
            <a:ext cx="272799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Billing is based on GB-seconds</a:t>
            </a:r>
            <a:endParaRPr lang="en-US" sz="1169" dirty="0"/>
          </a:p>
        </p:txBody>
      </p:sp>
      <p:sp>
        <p:nvSpPr>
          <p:cNvPr id="29" name="Text 7"/>
          <p:cNvSpPr/>
          <p:nvPr/>
        </p:nvSpPr>
        <p:spPr>
          <a:xfrm>
            <a:off x="1002313" y="4682441"/>
            <a:ext cx="415141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Increasing memory can reduce execution time</a:t>
            </a:r>
            <a:endParaRPr lang="en-US" sz="1169" dirty="0"/>
          </a:p>
        </p:txBody>
      </p:sp>
      <p:sp>
        <p:nvSpPr>
          <p:cNvPr id="30" name="Text 8"/>
          <p:cNvSpPr/>
          <p:nvPr/>
        </p:nvSpPr>
        <p:spPr>
          <a:xfrm>
            <a:off x="1002313" y="4979422"/>
            <a:ext cx="356882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Optimize to just below 100ms boundary</a:t>
            </a:r>
            <a:endParaRPr lang="en-US" sz="1169" dirty="0"/>
          </a:p>
        </p:txBody>
      </p:sp>
      <p:sp>
        <p:nvSpPr>
          <p:cNvPr id="31" name="Text 9"/>
          <p:cNvSpPr/>
          <p:nvPr/>
        </p:nvSpPr>
        <p:spPr>
          <a:xfrm>
            <a:off x="5909933" y="1527011"/>
            <a:ext cx="5702046" cy="259859"/>
          </a:xfrm>
          <a:prstGeom prst="rect">
            <a:avLst/>
          </a:prstGeom>
          <a:noFill/>
          <a:ln/>
        </p:spPr>
        <p:txBody>
          <a:bodyPr vert="horz" wrap="square" lIns="0" tIns="0" rIns="0" bIns="0" rtlCol="0" anchor="t"/>
          <a:lstStyle/>
          <a:p>
            <a:pPr algn="ctr">
              <a:lnSpc>
                <a:spcPts val="2046"/>
              </a:lnSpc>
            </a:pPr>
            <a:r>
              <a:rPr lang="en-US" sz="1461" b="1" dirty="0">
                <a:solidFill>
                  <a:srgbClr val="1F2937"/>
                </a:solidFill>
                <a:latin typeface="ui-sans-serif" pitchFamily="34" charset="0"/>
                <a:ea typeface="ui-sans-serif" pitchFamily="34" charset="-122"/>
                <a:cs typeface="ui-sans-serif" pitchFamily="34" charset="-120"/>
              </a:rPr>
              <a:t>Memory to CPU Relationship</a:t>
            </a:r>
            <a:endParaRPr lang="en-US" sz="1461" dirty="0"/>
          </a:p>
        </p:txBody>
      </p:sp>
      <p:sp>
        <p:nvSpPr>
          <p:cNvPr id="32" name="Text 10"/>
          <p:cNvSpPr/>
          <p:nvPr/>
        </p:nvSpPr>
        <p:spPr>
          <a:xfrm>
            <a:off x="6644963" y="4533950"/>
            <a:ext cx="1839139"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1,769 MB</a:t>
            </a:r>
            <a:r>
              <a:rPr lang="en-US" sz="1169" dirty="0">
                <a:solidFill>
                  <a:srgbClr val="374151"/>
                </a:solidFill>
                <a:latin typeface="ui-sans-serif" pitchFamily="34" charset="0"/>
                <a:ea typeface="ui-sans-serif" pitchFamily="34" charset="-122"/>
                <a:cs typeface="ui-sans-serif" pitchFamily="34" charset="-120"/>
              </a:rPr>
              <a:t> ≈ 1 vCPU</a:t>
            </a:r>
            <a:endParaRPr lang="en-US" sz="1169" dirty="0"/>
          </a:p>
        </p:txBody>
      </p:sp>
      <p:sp>
        <p:nvSpPr>
          <p:cNvPr id="33" name="Text 11"/>
          <p:cNvSpPr/>
          <p:nvPr/>
        </p:nvSpPr>
        <p:spPr>
          <a:xfrm>
            <a:off x="6644962" y="4868054"/>
            <a:ext cx="392955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Increasing memory generally increases CPU</a:t>
            </a:r>
            <a:endParaRPr lang="en-US" sz="1169" dirty="0"/>
          </a:p>
        </p:txBody>
      </p:sp>
      <p:sp>
        <p:nvSpPr>
          <p:cNvPr id="34" name="Text 12"/>
          <p:cNvSpPr/>
          <p:nvPr/>
        </p:nvSpPr>
        <p:spPr>
          <a:xfrm>
            <a:off x="6644962" y="5202158"/>
            <a:ext cx="406911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10,240 MB provides approximately 5.8 vCPUs</a:t>
            </a:r>
            <a:endParaRPr lang="en-US" sz="1169"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28067" y="1007294"/>
            <a:ext cx="2320168" cy="2320168"/>
          </a:xfrm>
          <a:prstGeom prst="rect">
            <a:avLst/>
          </a:prstGeom>
        </p:spPr>
      </p:pic>
      <p:pic>
        <p:nvPicPr>
          <p:cNvPr id="4" name="Image 2" descr="preencoded.png"/>
          <p:cNvPicPr>
            <a:picLocks noChangeAspect="1"/>
          </p:cNvPicPr>
          <p:nvPr/>
        </p:nvPicPr>
        <p:blipFill>
          <a:blip r:embed="rId5"/>
          <a:stretch>
            <a:fillRect/>
          </a:stretch>
        </p:blipFill>
        <p:spPr>
          <a:xfrm>
            <a:off x="8816640" y="4626757"/>
            <a:ext cx="1670521" cy="1670521"/>
          </a:xfrm>
          <a:prstGeom prst="rect">
            <a:avLst/>
          </a:prstGeom>
        </p:spPr>
      </p:pic>
      <p:pic>
        <p:nvPicPr>
          <p:cNvPr id="5" name="Image 3" descr="preencoded.png"/>
          <p:cNvPicPr>
            <a:picLocks noChangeAspect="1"/>
          </p:cNvPicPr>
          <p:nvPr/>
        </p:nvPicPr>
        <p:blipFill>
          <a:blip r:embed="rId6"/>
          <a:stretch>
            <a:fillRect/>
          </a:stretch>
        </p:blipFill>
        <p:spPr>
          <a:xfrm>
            <a:off x="10004566" y="543260"/>
            <a:ext cx="18561" cy="1392101"/>
          </a:xfrm>
          <a:prstGeom prst="rect">
            <a:avLst/>
          </a:prstGeom>
        </p:spPr>
      </p:pic>
      <p:pic>
        <p:nvPicPr>
          <p:cNvPr id="6" name="Image 4" descr="preencoded.png"/>
          <p:cNvPicPr>
            <a:picLocks noChangeAspect="1"/>
          </p:cNvPicPr>
          <p:nvPr/>
        </p:nvPicPr>
        <p:blipFill>
          <a:blip r:embed="rId7"/>
          <a:stretch>
            <a:fillRect/>
          </a:stretch>
        </p:blipFill>
        <p:spPr>
          <a:xfrm>
            <a:off x="10023128" y="1935361"/>
            <a:ext cx="1392101" cy="18561"/>
          </a:xfrm>
          <a:prstGeom prst="rect">
            <a:avLst/>
          </a:prstGeom>
        </p:spPr>
      </p:pic>
      <p:pic>
        <p:nvPicPr>
          <p:cNvPr id="7" name="Image 5" descr="preencoded.png"/>
          <p:cNvPicPr>
            <a:picLocks noChangeAspect="1"/>
          </p:cNvPicPr>
          <p:nvPr/>
        </p:nvPicPr>
        <p:blipFill>
          <a:blip r:embed="rId8"/>
          <a:stretch>
            <a:fillRect/>
          </a:stretch>
        </p:blipFill>
        <p:spPr>
          <a:xfrm>
            <a:off x="2784202" y="5183597"/>
            <a:ext cx="18561" cy="1113681"/>
          </a:xfrm>
          <a:prstGeom prst="rect">
            <a:avLst/>
          </a:prstGeom>
        </p:spPr>
      </p:pic>
      <p:pic>
        <p:nvPicPr>
          <p:cNvPr id="8" name="Image 6" descr="preencoded.png"/>
          <p:cNvPicPr>
            <a:picLocks noChangeAspect="1"/>
          </p:cNvPicPr>
          <p:nvPr/>
        </p:nvPicPr>
        <p:blipFill>
          <a:blip r:embed="rId9"/>
          <a:stretch>
            <a:fillRect/>
          </a:stretch>
        </p:blipFill>
        <p:spPr>
          <a:xfrm>
            <a:off x="593963" y="970171"/>
            <a:ext cx="742454" cy="37123"/>
          </a:xfrm>
          <a:prstGeom prst="rect">
            <a:avLst/>
          </a:prstGeom>
        </p:spPr>
      </p:pic>
      <p:pic>
        <p:nvPicPr>
          <p:cNvPr id="9" name="Image 7" descr="preencoded.png"/>
          <p:cNvPicPr>
            <a:picLocks noChangeAspect="1"/>
          </p:cNvPicPr>
          <p:nvPr/>
        </p:nvPicPr>
        <p:blipFill>
          <a:blip r:embed="rId10"/>
          <a:stretch>
            <a:fillRect/>
          </a:stretch>
        </p:blipFill>
        <p:spPr>
          <a:xfrm>
            <a:off x="593963" y="2793824"/>
            <a:ext cx="5048687" cy="1893257"/>
          </a:xfrm>
          <a:prstGeom prst="rect">
            <a:avLst/>
          </a:prstGeom>
        </p:spPr>
      </p:pic>
      <p:pic>
        <p:nvPicPr>
          <p:cNvPr id="10" name="Image 8" descr="preencoded.png"/>
          <p:cNvPicPr>
            <a:picLocks noChangeAspect="1"/>
          </p:cNvPicPr>
          <p:nvPr/>
        </p:nvPicPr>
        <p:blipFill>
          <a:blip r:embed="rId11"/>
          <a:stretch>
            <a:fillRect/>
          </a:stretch>
        </p:blipFill>
        <p:spPr>
          <a:xfrm>
            <a:off x="779576" y="3016560"/>
            <a:ext cx="278420" cy="334104"/>
          </a:xfrm>
          <a:prstGeom prst="rect">
            <a:avLst/>
          </a:prstGeom>
        </p:spPr>
      </p:pic>
      <p:pic>
        <p:nvPicPr>
          <p:cNvPr id="11" name="Image 9" descr="preencoded.png"/>
          <p:cNvPicPr>
            <a:picLocks noChangeAspect="1"/>
          </p:cNvPicPr>
          <p:nvPr/>
        </p:nvPicPr>
        <p:blipFill>
          <a:blip r:embed="rId12"/>
          <a:stretch>
            <a:fillRect/>
          </a:stretch>
        </p:blipFill>
        <p:spPr>
          <a:xfrm>
            <a:off x="593963" y="4909817"/>
            <a:ext cx="5048687" cy="1150804"/>
          </a:xfrm>
          <a:prstGeom prst="rect">
            <a:avLst/>
          </a:prstGeom>
        </p:spPr>
      </p:pic>
      <p:pic>
        <p:nvPicPr>
          <p:cNvPr id="12" name="Image 10" descr="preencoded.png"/>
          <p:cNvPicPr>
            <a:picLocks noChangeAspect="1"/>
          </p:cNvPicPr>
          <p:nvPr/>
        </p:nvPicPr>
        <p:blipFill>
          <a:blip r:embed="rId13"/>
          <a:stretch>
            <a:fillRect/>
          </a:stretch>
        </p:blipFill>
        <p:spPr>
          <a:xfrm>
            <a:off x="779576" y="5132554"/>
            <a:ext cx="278420" cy="334104"/>
          </a:xfrm>
          <a:prstGeom prst="rect">
            <a:avLst/>
          </a:prstGeom>
        </p:spPr>
      </p:pic>
      <p:pic>
        <p:nvPicPr>
          <p:cNvPr id="13" name="Image 11" descr="preencoded.png"/>
          <p:cNvPicPr>
            <a:picLocks noChangeAspect="1"/>
          </p:cNvPicPr>
          <p:nvPr/>
        </p:nvPicPr>
        <p:blipFill>
          <a:blip r:embed="rId14"/>
          <a:stretch>
            <a:fillRect/>
          </a:stretch>
        </p:blipFill>
        <p:spPr>
          <a:xfrm>
            <a:off x="7684398" y="1675502"/>
            <a:ext cx="1856135" cy="1856135"/>
          </a:xfrm>
          <a:prstGeom prst="rect">
            <a:avLst/>
          </a:prstGeom>
        </p:spPr>
      </p:pic>
      <p:pic>
        <p:nvPicPr>
          <p:cNvPr id="14" name="Image 12" descr="preencoded.png"/>
          <p:cNvPicPr>
            <a:picLocks noChangeAspect="1"/>
          </p:cNvPicPr>
          <p:nvPr/>
        </p:nvPicPr>
        <p:blipFill>
          <a:blip r:embed="rId15"/>
          <a:stretch>
            <a:fillRect/>
          </a:stretch>
        </p:blipFill>
        <p:spPr>
          <a:xfrm>
            <a:off x="8599341" y="1999826"/>
            <a:ext cx="616868" cy="616868"/>
          </a:xfrm>
          <a:prstGeom prst="rect">
            <a:avLst/>
          </a:prstGeom>
        </p:spPr>
      </p:pic>
      <p:pic>
        <p:nvPicPr>
          <p:cNvPr id="15" name="Image 13" descr="preencoded.png"/>
          <p:cNvPicPr>
            <a:picLocks noChangeAspect="1"/>
          </p:cNvPicPr>
          <p:nvPr/>
        </p:nvPicPr>
        <p:blipFill>
          <a:blip r:embed="rId16"/>
          <a:stretch>
            <a:fillRect/>
          </a:stretch>
        </p:blipFill>
        <p:spPr>
          <a:xfrm>
            <a:off x="5939631" y="3828618"/>
            <a:ext cx="5345668" cy="2004626"/>
          </a:xfrm>
          <a:prstGeom prst="rect">
            <a:avLst/>
          </a:prstGeom>
        </p:spPr>
      </p:pic>
      <p:pic>
        <p:nvPicPr>
          <p:cNvPr id="16" name="Image 14" descr="preencoded.png"/>
          <p:cNvPicPr>
            <a:picLocks noChangeAspect="1"/>
          </p:cNvPicPr>
          <p:nvPr/>
        </p:nvPicPr>
        <p:blipFill>
          <a:blip r:embed="rId17"/>
          <a:stretch>
            <a:fillRect/>
          </a:stretch>
        </p:blipFill>
        <p:spPr>
          <a:xfrm>
            <a:off x="6125245" y="4051355"/>
            <a:ext cx="185613" cy="185613"/>
          </a:xfrm>
          <a:prstGeom prst="rect">
            <a:avLst/>
          </a:prstGeom>
        </p:spPr>
      </p:pic>
      <p:pic>
        <p:nvPicPr>
          <p:cNvPr id="17" name="Image 15" descr="preencoded.png"/>
          <p:cNvPicPr>
            <a:picLocks noChangeAspect="1"/>
          </p:cNvPicPr>
          <p:nvPr/>
        </p:nvPicPr>
        <p:blipFill>
          <a:blip r:embed="rId18"/>
          <a:stretch>
            <a:fillRect/>
          </a:stretch>
        </p:blipFill>
        <p:spPr>
          <a:xfrm>
            <a:off x="6125244" y="4422582"/>
            <a:ext cx="148491" cy="148491"/>
          </a:xfrm>
          <a:prstGeom prst="rect">
            <a:avLst/>
          </a:prstGeom>
        </p:spPr>
      </p:pic>
      <p:pic>
        <p:nvPicPr>
          <p:cNvPr id="18" name="Image 16" descr="preencoded.png"/>
          <p:cNvPicPr>
            <a:picLocks noChangeAspect="1"/>
          </p:cNvPicPr>
          <p:nvPr/>
        </p:nvPicPr>
        <p:blipFill>
          <a:blip r:embed="rId18"/>
          <a:stretch>
            <a:fillRect/>
          </a:stretch>
        </p:blipFill>
        <p:spPr>
          <a:xfrm>
            <a:off x="6125244" y="4719563"/>
            <a:ext cx="148491" cy="148491"/>
          </a:xfrm>
          <a:prstGeom prst="rect">
            <a:avLst/>
          </a:prstGeom>
        </p:spPr>
      </p:pic>
      <p:pic>
        <p:nvPicPr>
          <p:cNvPr id="19" name="Image 17" descr="preencoded.png"/>
          <p:cNvPicPr>
            <a:picLocks noChangeAspect="1"/>
          </p:cNvPicPr>
          <p:nvPr/>
        </p:nvPicPr>
        <p:blipFill>
          <a:blip r:embed="rId18"/>
          <a:stretch>
            <a:fillRect/>
          </a:stretch>
        </p:blipFill>
        <p:spPr>
          <a:xfrm>
            <a:off x="6125244" y="5045964"/>
            <a:ext cx="148491" cy="148491"/>
          </a:xfrm>
          <a:prstGeom prst="rect">
            <a:avLst/>
          </a:prstGeom>
        </p:spPr>
      </p:pic>
      <p:pic>
        <p:nvPicPr>
          <p:cNvPr id="20" name="Image 18" descr="preencoded.png"/>
          <p:cNvPicPr>
            <a:picLocks noChangeAspect="1"/>
          </p:cNvPicPr>
          <p:nvPr/>
        </p:nvPicPr>
        <p:blipFill>
          <a:blip r:embed="rId19"/>
          <a:stretch>
            <a:fillRect/>
          </a:stretch>
        </p:blipFill>
        <p:spPr>
          <a:xfrm>
            <a:off x="-1" y="6724189"/>
            <a:ext cx="11879263" cy="37123"/>
          </a:xfrm>
          <a:prstGeom prst="rect">
            <a:avLst/>
          </a:prstGeom>
        </p:spPr>
      </p:pic>
      <p:sp>
        <p:nvSpPr>
          <p:cNvPr id="21"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Lambda Timeout</a:t>
            </a:r>
            <a:endParaRPr lang="en-US" sz="2631" dirty="0"/>
          </a:p>
        </p:txBody>
      </p:sp>
      <p:sp>
        <p:nvSpPr>
          <p:cNvPr id="22" name="Text 1"/>
          <p:cNvSpPr/>
          <p:nvPr/>
        </p:nvSpPr>
        <p:spPr>
          <a:xfrm>
            <a:off x="593963" y="1448126"/>
            <a:ext cx="605842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Maximum Execution Duration</a:t>
            </a:r>
            <a:endParaRPr lang="en-US" sz="1754" dirty="0"/>
          </a:p>
        </p:txBody>
      </p:sp>
      <p:sp>
        <p:nvSpPr>
          <p:cNvPr id="23" name="Text 2"/>
          <p:cNvSpPr/>
          <p:nvPr/>
        </p:nvSpPr>
        <p:spPr>
          <a:xfrm>
            <a:off x="593963" y="1893599"/>
            <a:ext cx="5048687" cy="603244"/>
          </a:xfrm>
          <a:prstGeom prst="rect">
            <a:avLst/>
          </a:prstGeom>
          <a:noFill/>
          <a:ln/>
        </p:spPr>
        <p:txBody>
          <a:bodyPr vert="horz" wrap="square" lIns="0" tIns="0" rIns="0" bIns="0" rtlCol="0" anchor="t"/>
          <a:lstStyle/>
          <a:p>
            <a:pPr>
              <a:lnSpc>
                <a:spcPts val="2375"/>
              </a:lnSpc>
            </a:pPr>
            <a:r>
              <a:rPr lang="en-US" sz="1461" dirty="0">
                <a:solidFill>
                  <a:srgbClr val="4B5563"/>
                </a:solidFill>
                <a:latin typeface="ui-sans-serif" pitchFamily="34" charset="0"/>
                <a:ea typeface="ui-sans-serif" pitchFamily="34" charset="-122"/>
                <a:cs typeface="ui-sans-serif" pitchFamily="34" charset="-120"/>
              </a:rPr>
              <a:t>AWS Lambda functions can execute for a maximum of </a:t>
            </a:r>
            <a:r>
              <a:rPr lang="en-US" sz="1461" b="1" dirty="0">
                <a:solidFill>
                  <a:srgbClr val="F97316"/>
                </a:solidFill>
                <a:latin typeface="ui-sans-serif" pitchFamily="34" charset="0"/>
                <a:ea typeface="ui-sans-serif" pitchFamily="34" charset="-122"/>
                <a:cs typeface="ui-sans-serif" pitchFamily="34" charset="-120"/>
              </a:rPr>
              <a:t>900 seconds (15 minutes)</a:t>
            </a:r>
            <a:r>
              <a:rPr lang="en-US" sz="1461" dirty="0">
                <a:solidFill>
                  <a:srgbClr val="4B5563"/>
                </a:solidFill>
                <a:latin typeface="ui-sans-serif" pitchFamily="34" charset="0"/>
                <a:ea typeface="ui-sans-serif" pitchFamily="34" charset="-122"/>
                <a:cs typeface="ui-sans-serif" pitchFamily="34" charset="-120"/>
              </a:rPr>
              <a:t> in a single invocation.</a:t>
            </a:r>
            <a:endParaRPr lang="en-US" sz="1461" dirty="0"/>
          </a:p>
        </p:txBody>
      </p:sp>
      <p:sp>
        <p:nvSpPr>
          <p:cNvPr id="24" name="Text 3"/>
          <p:cNvSpPr/>
          <p:nvPr/>
        </p:nvSpPr>
        <p:spPr>
          <a:xfrm>
            <a:off x="1206488" y="2979437"/>
            <a:ext cx="510065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Configurable Timeout</a:t>
            </a:r>
            <a:endParaRPr lang="en-US" sz="1461" dirty="0"/>
          </a:p>
        </p:txBody>
      </p:sp>
      <p:sp>
        <p:nvSpPr>
          <p:cNvPr id="25" name="Text 4"/>
          <p:cNvSpPr/>
          <p:nvPr/>
        </p:nvSpPr>
        <p:spPr>
          <a:xfrm>
            <a:off x="1206487" y="3313542"/>
            <a:ext cx="425054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timeout value is configurable through various methods:</a:t>
            </a:r>
            <a:endParaRPr lang="en-US" sz="1169" dirty="0"/>
          </a:p>
        </p:txBody>
      </p:sp>
      <p:sp>
        <p:nvSpPr>
          <p:cNvPr id="26" name="Text 5"/>
          <p:cNvSpPr/>
          <p:nvPr/>
        </p:nvSpPr>
        <p:spPr>
          <a:xfrm>
            <a:off x="1225049" y="3833260"/>
            <a:ext cx="4436162"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AWS Management Console</a:t>
            </a:r>
            <a:endParaRPr lang="en-US" sz="1169" dirty="0"/>
          </a:p>
        </p:txBody>
      </p:sp>
      <p:sp>
        <p:nvSpPr>
          <p:cNvPr id="27" name="Text 6"/>
          <p:cNvSpPr/>
          <p:nvPr/>
        </p:nvSpPr>
        <p:spPr>
          <a:xfrm>
            <a:off x="1225049" y="4055996"/>
            <a:ext cx="4436162"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AWS CLI</a:t>
            </a:r>
            <a:endParaRPr lang="en-US" sz="1169" dirty="0"/>
          </a:p>
        </p:txBody>
      </p:sp>
      <p:sp>
        <p:nvSpPr>
          <p:cNvPr id="28" name="Text 7"/>
          <p:cNvSpPr/>
          <p:nvPr/>
        </p:nvSpPr>
        <p:spPr>
          <a:xfrm>
            <a:off x="1225048" y="4278732"/>
            <a:ext cx="5323395"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AWS Serverless Application Model (SAM)</a:t>
            </a:r>
            <a:endParaRPr lang="en-US" sz="1169" dirty="0"/>
          </a:p>
        </p:txBody>
      </p:sp>
      <p:sp>
        <p:nvSpPr>
          <p:cNvPr id="29" name="Text 8"/>
          <p:cNvSpPr/>
          <p:nvPr/>
        </p:nvSpPr>
        <p:spPr>
          <a:xfrm>
            <a:off x="1206487" y="5095431"/>
            <a:ext cx="425054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Purpose of Timeout</a:t>
            </a:r>
            <a:endParaRPr lang="en-US" sz="1461" dirty="0"/>
          </a:p>
        </p:txBody>
      </p:sp>
      <p:sp>
        <p:nvSpPr>
          <p:cNvPr id="30" name="Text 9"/>
          <p:cNvSpPr/>
          <p:nvPr/>
        </p:nvSpPr>
        <p:spPr>
          <a:xfrm>
            <a:off x="1206487" y="5429536"/>
            <a:ext cx="425054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Prevents functions from running indefinitely, consuming resources and incurring unexpected costs.</a:t>
            </a:r>
            <a:endParaRPr lang="en-US" sz="1169" dirty="0"/>
          </a:p>
        </p:txBody>
      </p:sp>
      <p:sp>
        <p:nvSpPr>
          <p:cNvPr id="31" name="Text 10"/>
          <p:cNvSpPr/>
          <p:nvPr/>
        </p:nvSpPr>
        <p:spPr>
          <a:xfrm>
            <a:off x="8185192" y="2455079"/>
            <a:ext cx="1025456"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15 min</a:t>
            </a:r>
            <a:endParaRPr lang="en-US" sz="1754" dirty="0"/>
          </a:p>
        </p:txBody>
      </p:sp>
      <p:sp>
        <p:nvSpPr>
          <p:cNvPr id="32" name="Text 11"/>
          <p:cNvSpPr/>
          <p:nvPr/>
        </p:nvSpPr>
        <p:spPr>
          <a:xfrm>
            <a:off x="6422226" y="4014232"/>
            <a:ext cx="596932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Important Timeout Facts</a:t>
            </a:r>
            <a:endParaRPr lang="en-US" sz="1461" dirty="0"/>
          </a:p>
        </p:txBody>
      </p:sp>
      <p:sp>
        <p:nvSpPr>
          <p:cNvPr id="33" name="Text 12"/>
          <p:cNvSpPr/>
          <p:nvPr/>
        </p:nvSpPr>
        <p:spPr>
          <a:xfrm>
            <a:off x="6347980" y="4385459"/>
            <a:ext cx="518140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Timeout applies to the Invoke phase of function execution</a:t>
            </a:r>
            <a:endParaRPr lang="en-US" sz="1169" dirty="0"/>
          </a:p>
        </p:txBody>
      </p:sp>
      <p:sp>
        <p:nvSpPr>
          <p:cNvPr id="34" name="Text 13"/>
          <p:cNvSpPr/>
          <p:nvPr/>
        </p:nvSpPr>
        <p:spPr>
          <a:xfrm>
            <a:off x="6347981" y="4682441"/>
            <a:ext cx="475170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Other lifecycle phases (Init, Shutdown) have their own specific limits</a:t>
            </a:r>
            <a:endParaRPr lang="en-US" sz="1169" dirty="0"/>
          </a:p>
        </p:txBody>
      </p:sp>
      <p:sp>
        <p:nvSpPr>
          <p:cNvPr id="35" name="Text 14"/>
          <p:cNvSpPr/>
          <p:nvPr/>
        </p:nvSpPr>
        <p:spPr>
          <a:xfrm>
            <a:off x="6347981" y="4992035"/>
            <a:ext cx="475170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Setting appropriate timeouts helps optimize costs and performance</a:t>
            </a:r>
            <a:endParaRPr lang="en-US" sz="1169" dirty="0"/>
          </a:p>
        </p:txBody>
      </p:sp>
      <p:sp>
        <p:nvSpPr>
          <p:cNvPr id="37" name="Text 16"/>
          <p:cNvSpPr/>
          <p:nvPr/>
        </p:nvSpPr>
        <p:spPr>
          <a:xfrm>
            <a:off x="10912042" y="6427208"/>
            <a:ext cx="447908"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1856135"/>
          </a:xfrm>
          <a:prstGeom prst="rect">
            <a:avLst/>
          </a:prstGeom>
        </p:spPr>
      </p:pic>
      <p:pic>
        <p:nvPicPr>
          <p:cNvPr id="4" name="Image 2" descr="preencoded.png"/>
          <p:cNvPicPr>
            <a:picLocks noChangeAspect="1"/>
          </p:cNvPicPr>
          <p:nvPr/>
        </p:nvPicPr>
        <p:blipFill>
          <a:blip r:embed="rId5"/>
          <a:stretch>
            <a:fillRect/>
          </a:stretch>
        </p:blipFill>
        <p:spPr>
          <a:xfrm>
            <a:off x="0" y="5369211"/>
            <a:ext cx="1856135" cy="2784202"/>
          </a:xfrm>
          <a:prstGeom prst="rect">
            <a:avLst/>
          </a:prstGeom>
        </p:spPr>
      </p:pic>
      <p:pic>
        <p:nvPicPr>
          <p:cNvPr id="5" name="Image 3" descr="preencoded.png"/>
          <p:cNvPicPr>
            <a:picLocks noChangeAspect="1"/>
          </p:cNvPicPr>
          <p:nvPr/>
        </p:nvPicPr>
        <p:blipFill>
          <a:blip r:embed="rId6"/>
          <a:stretch>
            <a:fillRect/>
          </a:stretch>
        </p:blipFill>
        <p:spPr>
          <a:xfrm>
            <a:off x="593963" y="970171"/>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3365695" cy="3972128"/>
          </a:xfrm>
          <a:prstGeom prst="rect">
            <a:avLst/>
          </a:prstGeom>
        </p:spPr>
      </p:pic>
      <p:pic>
        <p:nvPicPr>
          <p:cNvPr id="7" name="Image 5" descr="preencoded.png"/>
          <p:cNvPicPr>
            <a:picLocks noChangeAspect="1"/>
          </p:cNvPicPr>
          <p:nvPr/>
        </p:nvPicPr>
        <p:blipFill>
          <a:blip r:embed="rId8"/>
          <a:stretch>
            <a:fillRect/>
          </a:stretch>
        </p:blipFill>
        <p:spPr>
          <a:xfrm>
            <a:off x="593963" y="1230030"/>
            <a:ext cx="3365695" cy="742454"/>
          </a:xfrm>
          <a:prstGeom prst="rect">
            <a:avLst/>
          </a:prstGeom>
        </p:spPr>
      </p:pic>
      <p:pic>
        <p:nvPicPr>
          <p:cNvPr id="8" name="Image 6" descr="preencoded.png"/>
          <p:cNvPicPr>
            <a:picLocks noChangeAspect="1"/>
          </p:cNvPicPr>
          <p:nvPr/>
        </p:nvPicPr>
        <p:blipFill>
          <a:blip r:embed="rId9"/>
          <a:stretch>
            <a:fillRect/>
          </a:stretch>
        </p:blipFill>
        <p:spPr>
          <a:xfrm>
            <a:off x="2109758" y="1434205"/>
            <a:ext cx="334104" cy="334104"/>
          </a:xfrm>
          <a:prstGeom prst="rect">
            <a:avLst/>
          </a:prstGeom>
        </p:spPr>
      </p:pic>
      <p:pic>
        <p:nvPicPr>
          <p:cNvPr id="9" name="Image 7" descr="preencoded.png"/>
          <p:cNvPicPr>
            <a:picLocks noChangeAspect="1"/>
          </p:cNvPicPr>
          <p:nvPr/>
        </p:nvPicPr>
        <p:blipFill>
          <a:blip r:embed="rId10"/>
          <a:stretch>
            <a:fillRect/>
          </a:stretch>
        </p:blipFill>
        <p:spPr>
          <a:xfrm>
            <a:off x="816699" y="3633724"/>
            <a:ext cx="148491" cy="148491"/>
          </a:xfrm>
          <a:prstGeom prst="rect">
            <a:avLst/>
          </a:prstGeom>
        </p:spPr>
      </p:pic>
      <p:pic>
        <p:nvPicPr>
          <p:cNvPr id="10" name="Image 8" descr="preencoded.png"/>
          <p:cNvPicPr>
            <a:picLocks noChangeAspect="1"/>
          </p:cNvPicPr>
          <p:nvPr/>
        </p:nvPicPr>
        <p:blipFill>
          <a:blip r:embed="rId10"/>
          <a:stretch>
            <a:fillRect/>
          </a:stretch>
        </p:blipFill>
        <p:spPr>
          <a:xfrm>
            <a:off x="816699" y="3930706"/>
            <a:ext cx="148491" cy="148491"/>
          </a:xfrm>
          <a:prstGeom prst="rect">
            <a:avLst/>
          </a:prstGeom>
        </p:spPr>
      </p:pic>
      <p:pic>
        <p:nvPicPr>
          <p:cNvPr id="11" name="Image 9" descr="preencoded.png"/>
          <p:cNvPicPr>
            <a:picLocks noChangeAspect="1"/>
          </p:cNvPicPr>
          <p:nvPr/>
        </p:nvPicPr>
        <p:blipFill>
          <a:blip r:embed="rId10"/>
          <a:stretch>
            <a:fillRect/>
          </a:stretch>
        </p:blipFill>
        <p:spPr>
          <a:xfrm>
            <a:off x="816699" y="4227688"/>
            <a:ext cx="148491" cy="148491"/>
          </a:xfrm>
          <a:prstGeom prst="rect">
            <a:avLst/>
          </a:prstGeom>
        </p:spPr>
      </p:pic>
      <p:pic>
        <p:nvPicPr>
          <p:cNvPr id="12" name="Image 10" descr="preencoded.png"/>
          <p:cNvPicPr>
            <a:picLocks noChangeAspect="1"/>
          </p:cNvPicPr>
          <p:nvPr/>
        </p:nvPicPr>
        <p:blipFill>
          <a:blip r:embed="rId11"/>
          <a:stretch>
            <a:fillRect/>
          </a:stretch>
        </p:blipFill>
        <p:spPr>
          <a:xfrm>
            <a:off x="816700" y="4571072"/>
            <a:ext cx="2920222" cy="408350"/>
          </a:xfrm>
          <a:prstGeom prst="rect">
            <a:avLst/>
          </a:prstGeom>
        </p:spPr>
      </p:pic>
      <p:pic>
        <p:nvPicPr>
          <p:cNvPr id="13" name="Image 11" descr="preencoded.png"/>
          <p:cNvPicPr>
            <a:picLocks noChangeAspect="1"/>
          </p:cNvPicPr>
          <p:nvPr/>
        </p:nvPicPr>
        <p:blipFill>
          <a:blip r:embed="rId12"/>
          <a:stretch>
            <a:fillRect/>
          </a:stretch>
        </p:blipFill>
        <p:spPr>
          <a:xfrm>
            <a:off x="928068" y="4701002"/>
            <a:ext cx="102087" cy="129929"/>
          </a:xfrm>
          <a:prstGeom prst="rect">
            <a:avLst/>
          </a:prstGeom>
        </p:spPr>
      </p:pic>
      <p:pic>
        <p:nvPicPr>
          <p:cNvPr id="14" name="Image 12" descr="preencoded.png"/>
          <p:cNvPicPr>
            <a:picLocks noChangeAspect="1"/>
          </p:cNvPicPr>
          <p:nvPr/>
        </p:nvPicPr>
        <p:blipFill>
          <a:blip r:embed="rId13"/>
          <a:stretch>
            <a:fillRect/>
          </a:stretch>
        </p:blipFill>
        <p:spPr>
          <a:xfrm>
            <a:off x="4256639" y="1230030"/>
            <a:ext cx="3365840" cy="3972128"/>
          </a:xfrm>
          <a:prstGeom prst="rect">
            <a:avLst/>
          </a:prstGeom>
        </p:spPr>
      </p:pic>
      <p:pic>
        <p:nvPicPr>
          <p:cNvPr id="15" name="Image 13" descr="preencoded.png"/>
          <p:cNvPicPr>
            <a:picLocks noChangeAspect="1"/>
          </p:cNvPicPr>
          <p:nvPr/>
        </p:nvPicPr>
        <p:blipFill>
          <a:blip r:embed="rId14"/>
          <a:stretch>
            <a:fillRect/>
          </a:stretch>
        </p:blipFill>
        <p:spPr>
          <a:xfrm>
            <a:off x="4256639" y="1230030"/>
            <a:ext cx="3365840" cy="742454"/>
          </a:xfrm>
          <a:prstGeom prst="rect">
            <a:avLst/>
          </a:prstGeom>
        </p:spPr>
      </p:pic>
      <p:pic>
        <p:nvPicPr>
          <p:cNvPr id="16" name="Image 14" descr="preencoded.png"/>
          <p:cNvPicPr>
            <a:picLocks noChangeAspect="1"/>
          </p:cNvPicPr>
          <p:nvPr/>
        </p:nvPicPr>
        <p:blipFill>
          <a:blip r:embed="rId15"/>
          <a:stretch>
            <a:fillRect/>
          </a:stretch>
        </p:blipFill>
        <p:spPr>
          <a:xfrm>
            <a:off x="5790995" y="1434205"/>
            <a:ext cx="296982" cy="334104"/>
          </a:xfrm>
          <a:prstGeom prst="rect">
            <a:avLst/>
          </a:prstGeom>
        </p:spPr>
      </p:pic>
      <p:pic>
        <p:nvPicPr>
          <p:cNvPr id="17" name="Image 15" descr="preencoded.png"/>
          <p:cNvPicPr>
            <a:picLocks noChangeAspect="1"/>
          </p:cNvPicPr>
          <p:nvPr/>
        </p:nvPicPr>
        <p:blipFill>
          <a:blip r:embed="rId10"/>
          <a:stretch>
            <a:fillRect/>
          </a:stretch>
        </p:blipFill>
        <p:spPr>
          <a:xfrm>
            <a:off x="4479375" y="3336743"/>
            <a:ext cx="148491" cy="148491"/>
          </a:xfrm>
          <a:prstGeom prst="rect">
            <a:avLst/>
          </a:prstGeom>
        </p:spPr>
      </p:pic>
      <p:pic>
        <p:nvPicPr>
          <p:cNvPr id="18" name="Image 16" descr="preencoded.png"/>
          <p:cNvPicPr>
            <a:picLocks noChangeAspect="1"/>
          </p:cNvPicPr>
          <p:nvPr/>
        </p:nvPicPr>
        <p:blipFill>
          <a:blip r:embed="rId10"/>
          <a:stretch>
            <a:fillRect/>
          </a:stretch>
        </p:blipFill>
        <p:spPr>
          <a:xfrm>
            <a:off x="4479375" y="3633724"/>
            <a:ext cx="148491" cy="148491"/>
          </a:xfrm>
          <a:prstGeom prst="rect">
            <a:avLst/>
          </a:prstGeom>
        </p:spPr>
      </p:pic>
      <p:pic>
        <p:nvPicPr>
          <p:cNvPr id="19" name="Image 17" descr="preencoded.png"/>
          <p:cNvPicPr>
            <a:picLocks noChangeAspect="1"/>
          </p:cNvPicPr>
          <p:nvPr/>
        </p:nvPicPr>
        <p:blipFill>
          <a:blip r:embed="rId10"/>
          <a:stretch>
            <a:fillRect/>
          </a:stretch>
        </p:blipFill>
        <p:spPr>
          <a:xfrm>
            <a:off x="4479375" y="3930706"/>
            <a:ext cx="148491" cy="148491"/>
          </a:xfrm>
          <a:prstGeom prst="rect">
            <a:avLst/>
          </a:prstGeom>
        </p:spPr>
      </p:pic>
      <p:pic>
        <p:nvPicPr>
          <p:cNvPr id="20" name="Image 18" descr="preencoded.png"/>
          <p:cNvPicPr>
            <a:picLocks noChangeAspect="1"/>
          </p:cNvPicPr>
          <p:nvPr/>
        </p:nvPicPr>
        <p:blipFill>
          <a:blip r:embed="rId16"/>
          <a:stretch>
            <a:fillRect/>
          </a:stretch>
        </p:blipFill>
        <p:spPr>
          <a:xfrm>
            <a:off x="4479375" y="4571072"/>
            <a:ext cx="2920367" cy="408350"/>
          </a:xfrm>
          <a:prstGeom prst="rect">
            <a:avLst/>
          </a:prstGeom>
        </p:spPr>
      </p:pic>
      <p:pic>
        <p:nvPicPr>
          <p:cNvPr id="21" name="Image 19" descr="preencoded.png"/>
          <p:cNvPicPr>
            <a:picLocks noChangeAspect="1"/>
          </p:cNvPicPr>
          <p:nvPr/>
        </p:nvPicPr>
        <p:blipFill>
          <a:blip r:embed="rId17"/>
          <a:stretch>
            <a:fillRect/>
          </a:stretch>
        </p:blipFill>
        <p:spPr>
          <a:xfrm>
            <a:off x="4590744" y="4701002"/>
            <a:ext cx="102087" cy="129929"/>
          </a:xfrm>
          <a:prstGeom prst="rect">
            <a:avLst/>
          </a:prstGeom>
        </p:spPr>
      </p:pic>
      <p:pic>
        <p:nvPicPr>
          <p:cNvPr id="22" name="Image 20" descr="preencoded.png"/>
          <p:cNvPicPr>
            <a:picLocks noChangeAspect="1"/>
          </p:cNvPicPr>
          <p:nvPr/>
        </p:nvPicPr>
        <p:blipFill>
          <a:blip r:embed="rId18"/>
          <a:stretch>
            <a:fillRect/>
          </a:stretch>
        </p:blipFill>
        <p:spPr>
          <a:xfrm>
            <a:off x="7919460" y="1230030"/>
            <a:ext cx="3365695" cy="3972128"/>
          </a:xfrm>
          <a:prstGeom prst="rect">
            <a:avLst/>
          </a:prstGeom>
        </p:spPr>
      </p:pic>
      <p:pic>
        <p:nvPicPr>
          <p:cNvPr id="23" name="Image 21" descr="preencoded.png"/>
          <p:cNvPicPr>
            <a:picLocks noChangeAspect="1"/>
          </p:cNvPicPr>
          <p:nvPr/>
        </p:nvPicPr>
        <p:blipFill>
          <a:blip r:embed="rId19"/>
          <a:stretch>
            <a:fillRect/>
          </a:stretch>
        </p:blipFill>
        <p:spPr>
          <a:xfrm>
            <a:off x="7919460" y="1230030"/>
            <a:ext cx="3365695" cy="742454"/>
          </a:xfrm>
          <a:prstGeom prst="rect">
            <a:avLst/>
          </a:prstGeom>
        </p:spPr>
      </p:pic>
      <p:pic>
        <p:nvPicPr>
          <p:cNvPr id="24" name="Image 22" descr="preencoded.png"/>
          <p:cNvPicPr>
            <a:picLocks noChangeAspect="1"/>
          </p:cNvPicPr>
          <p:nvPr/>
        </p:nvPicPr>
        <p:blipFill>
          <a:blip r:embed="rId20"/>
          <a:stretch>
            <a:fillRect/>
          </a:stretch>
        </p:blipFill>
        <p:spPr>
          <a:xfrm>
            <a:off x="9435255" y="1434205"/>
            <a:ext cx="334104" cy="334104"/>
          </a:xfrm>
          <a:prstGeom prst="rect">
            <a:avLst/>
          </a:prstGeom>
        </p:spPr>
      </p:pic>
      <p:pic>
        <p:nvPicPr>
          <p:cNvPr id="25" name="Image 23" descr="preencoded.png"/>
          <p:cNvPicPr>
            <a:picLocks noChangeAspect="1"/>
          </p:cNvPicPr>
          <p:nvPr/>
        </p:nvPicPr>
        <p:blipFill>
          <a:blip r:embed="rId10"/>
          <a:stretch>
            <a:fillRect/>
          </a:stretch>
        </p:blipFill>
        <p:spPr>
          <a:xfrm>
            <a:off x="8142195" y="3114007"/>
            <a:ext cx="148491" cy="148491"/>
          </a:xfrm>
          <a:prstGeom prst="rect">
            <a:avLst/>
          </a:prstGeom>
        </p:spPr>
      </p:pic>
      <p:pic>
        <p:nvPicPr>
          <p:cNvPr id="26" name="Image 24" descr="preencoded.png"/>
          <p:cNvPicPr>
            <a:picLocks noChangeAspect="1"/>
          </p:cNvPicPr>
          <p:nvPr/>
        </p:nvPicPr>
        <p:blipFill>
          <a:blip r:embed="rId10"/>
          <a:stretch>
            <a:fillRect/>
          </a:stretch>
        </p:blipFill>
        <p:spPr>
          <a:xfrm>
            <a:off x="8142195" y="3410988"/>
            <a:ext cx="148491" cy="148491"/>
          </a:xfrm>
          <a:prstGeom prst="rect">
            <a:avLst/>
          </a:prstGeom>
        </p:spPr>
      </p:pic>
      <p:pic>
        <p:nvPicPr>
          <p:cNvPr id="27" name="Image 25" descr="preencoded.png"/>
          <p:cNvPicPr>
            <a:picLocks noChangeAspect="1"/>
          </p:cNvPicPr>
          <p:nvPr/>
        </p:nvPicPr>
        <p:blipFill>
          <a:blip r:embed="rId10"/>
          <a:stretch>
            <a:fillRect/>
          </a:stretch>
        </p:blipFill>
        <p:spPr>
          <a:xfrm>
            <a:off x="8142195" y="3707970"/>
            <a:ext cx="148491" cy="148491"/>
          </a:xfrm>
          <a:prstGeom prst="rect">
            <a:avLst/>
          </a:prstGeom>
        </p:spPr>
      </p:pic>
      <p:pic>
        <p:nvPicPr>
          <p:cNvPr id="28" name="Image 26" descr="preencoded.png"/>
          <p:cNvPicPr>
            <a:picLocks noChangeAspect="1"/>
          </p:cNvPicPr>
          <p:nvPr/>
        </p:nvPicPr>
        <p:blipFill>
          <a:blip r:embed="rId21"/>
          <a:stretch>
            <a:fillRect/>
          </a:stretch>
        </p:blipFill>
        <p:spPr>
          <a:xfrm>
            <a:off x="8142196" y="4571072"/>
            <a:ext cx="2920222" cy="408350"/>
          </a:xfrm>
          <a:prstGeom prst="rect">
            <a:avLst/>
          </a:prstGeom>
        </p:spPr>
      </p:pic>
      <p:pic>
        <p:nvPicPr>
          <p:cNvPr id="29" name="Image 27" descr="preencoded.png"/>
          <p:cNvPicPr>
            <a:picLocks noChangeAspect="1"/>
          </p:cNvPicPr>
          <p:nvPr/>
        </p:nvPicPr>
        <p:blipFill>
          <a:blip r:embed="rId12"/>
          <a:stretch>
            <a:fillRect/>
          </a:stretch>
        </p:blipFill>
        <p:spPr>
          <a:xfrm>
            <a:off x="8253564" y="4701002"/>
            <a:ext cx="102087" cy="129929"/>
          </a:xfrm>
          <a:prstGeom prst="rect">
            <a:avLst/>
          </a:prstGeom>
        </p:spPr>
      </p:pic>
      <p:sp>
        <p:nvSpPr>
          <p:cNvPr id="30"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Common Use Cases</a:t>
            </a:r>
            <a:endParaRPr lang="en-US" sz="2631" dirty="0"/>
          </a:p>
        </p:txBody>
      </p:sp>
      <p:sp>
        <p:nvSpPr>
          <p:cNvPr id="31" name="Text 1"/>
          <p:cNvSpPr/>
          <p:nvPr/>
        </p:nvSpPr>
        <p:spPr>
          <a:xfrm>
            <a:off x="816700" y="2195220"/>
            <a:ext cx="2920222"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Web &amp; Mobile Backends</a:t>
            </a:r>
            <a:endParaRPr lang="en-US" sz="1754" dirty="0"/>
          </a:p>
        </p:txBody>
      </p:sp>
      <p:sp>
        <p:nvSpPr>
          <p:cNvPr id="32" name="Text 2"/>
          <p:cNvSpPr/>
          <p:nvPr/>
        </p:nvSpPr>
        <p:spPr>
          <a:xfrm>
            <a:off x="816700" y="2937674"/>
            <a:ext cx="292022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Serverless web backends using API Gateway, Lambda, and DynamoDB.</a:t>
            </a:r>
            <a:endParaRPr lang="en-US" sz="1169" dirty="0"/>
          </a:p>
        </p:txBody>
      </p:sp>
      <p:sp>
        <p:nvSpPr>
          <p:cNvPr id="33" name="Text 3"/>
          <p:cNvSpPr/>
          <p:nvPr/>
        </p:nvSpPr>
        <p:spPr>
          <a:xfrm>
            <a:off x="1105270" y="3624444"/>
            <a:ext cx="1114899"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RESTful APIs</a:t>
            </a:r>
            <a:endParaRPr lang="en-US" sz="1169" dirty="0"/>
          </a:p>
        </p:txBody>
      </p:sp>
      <p:sp>
        <p:nvSpPr>
          <p:cNvPr id="34" name="Text 4"/>
          <p:cNvSpPr/>
          <p:nvPr/>
        </p:nvSpPr>
        <p:spPr>
          <a:xfrm>
            <a:off x="1105270" y="3921426"/>
            <a:ext cx="1210780"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Microservices</a:t>
            </a:r>
            <a:endParaRPr lang="en-US" sz="1169" dirty="0"/>
          </a:p>
        </p:txBody>
      </p:sp>
      <p:sp>
        <p:nvSpPr>
          <p:cNvPr id="35" name="Text 5"/>
          <p:cNvSpPr/>
          <p:nvPr/>
        </p:nvSpPr>
        <p:spPr>
          <a:xfrm>
            <a:off x="1105270" y="4218407"/>
            <a:ext cx="2189601"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Single-page applications</a:t>
            </a:r>
            <a:endParaRPr lang="en-US" sz="1169" dirty="0"/>
          </a:p>
        </p:txBody>
      </p:sp>
      <p:sp>
        <p:nvSpPr>
          <p:cNvPr id="36" name="Text 6"/>
          <p:cNvSpPr/>
          <p:nvPr/>
        </p:nvSpPr>
        <p:spPr>
          <a:xfrm>
            <a:off x="1104400" y="4682441"/>
            <a:ext cx="323698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Automatically scales to meet demand</a:t>
            </a:r>
            <a:endParaRPr lang="en-US" sz="1023" dirty="0"/>
          </a:p>
        </p:txBody>
      </p:sp>
      <p:sp>
        <p:nvSpPr>
          <p:cNvPr id="37" name="Text 7"/>
          <p:cNvSpPr/>
          <p:nvPr/>
        </p:nvSpPr>
        <p:spPr>
          <a:xfrm>
            <a:off x="4479375" y="2195220"/>
            <a:ext cx="350444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Data Processing</a:t>
            </a:r>
            <a:endParaRPr lang="en-US" sz="1754" dirty="0"/>
          </a:p>
        </p:txBody>
      </p:sp>
      <p:sp>
        <p:nvSpPr>
          <p:cNvPr id="38" name="Text 8"/>
          <p:cNvSpPr/>
          <p:nvPr/>
        </p:nvSpPr>
        <p:spPr>
          <a:xfrm>
            <a:off x="4479375" y="2640693"/>
            <a:ext cx="292036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Processing tasks triggered by data events.</a:t>
            </a:r>
            <a:endParaRPr lang="en-US" sz="1169" dirty="0"/>
          </a:p>
        </p:txBody>
      </p:sp>
      <p:sp>
        <p:nvSpPr>
          <p:cNvPr id="39" name="Text 9"/>
          <p:cNvSpPr/>
          <p:nvPr/>
        </p:nvSpPr>
        <p:spPr>
          <a:xfrm>
            <a:off x="4767946" y="3327463"/>
            <a:ext cx="1305095"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Image resizing</a:t>
            </a:r>
            <a:endParaRPr lang="en-US" sz="1169" dirty="0"/>
          </a:p>
        </p:txBody>
      </p:sp>
      <p:sp>
        <p:nvSpPr>
          <p:cNvPr id="40" name="Text 10"/>
          <p:cNvSpPr/>
          <p:nvPr/>
        </p:nvSpPr>
        <p:spPr>
          <a:xfrm>
            <a:off x="4767947" y="3624444"/>
            <a:ext cx="1978524"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File format conversion</a:t>
            </a:r>
            <a:endParaRPr lang="en-US" sz="1169" dirty="0"/>
          </a:p>
        </p:txBody>
      </p:sp>
      <p:sp>
        <p:nvSpPr>
          <p:cNvPr id="41" name="Text 11"/>
          <p:cNvSpPr/>
          <p:nvPr/>
        </p:nvSpPr>
        <p:spPr>
          <a:xfrm>
            <a:off x="4767947" y="3921426"/>
            <a:ext cx="1096453"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Log analysis</a:t>
            </a:r>
            <a:endParaRPr lang="en-US" sz="1169" dirty="0"/>
          </a:p>
        </p:txBody>
      </p:sp>
      <p:sp>
        <p:nvSpPr>
          <p:cNvPr id="42" name="Text 12"/>
          <p:cNvSpPr/>
          <p:nvPr/>
        </p:nvSpPr>
        <p:spPr>
          <a:xfrm>
            <a:off x="4767076" y="4682441"/>
            <a:ext cx="323715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Processes files as they arrive in S3</a:t>
            </a:r>
            <a:endParaRPr lang="en-US" sz="1023" dirty="0"/>
          </a:p>
        </p:txBody>
      </p:sp>
      <p:sp>
        <p:nvSpPr>
          <p:cNvPr id="43" name="Text 13"/>
          <p:cNvSpPr/>
          <p:nvPr/>
        </p:nvSpPr>
        <p:spPr>
          <a:xfrm>
            <a:off x="8142196" y="2195220"/>
            <a:ext cx="350426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Scheduled Tasks</a:t>
            </a:r>
            <a:endParaRPr lang="en-US" sz="1754" dirty="0"/>
          </a:p>
        </p:txBody>
      </p:sp>
      <p:sp>
        <p:nvSpPr>
          <p:cNvPr id="44" name="Text 14"/>
          <p:cNvSpPr/>
          <p:nvPr/>
        </p:nvSpPr>
        <p:spPr>
          <a:xfrm>
            <a:off x="8142196" y="2640692"/>
            <a:ext cx="350426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Automating routine operational tasks.</a:t>
            </a:r>
            <a:endParaRPr lang="en-US" sz="1169" dirty="0"/>
          </a:p>
        </p:txBody>
      </p:sp>
      <p:sp>
        <p:nvSpPr>
          <p:cNvPr id="45" name="Text 15"/>
          <p:cNvSpPr/>
          <p:nvPr/>
        </p:nvSpPr>
        <p:spPr>
          <a:xfrm>
            <a:off x="8430767" y="3104726"/>
            <a:ext cx="1643724"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Database backups</a:t>
            </a:r>
            <a:endParaRPr lang="en-US" sz="1169" dirty="0"/>
          </a:p>
        </p:txBody>
      </p:sp>
      <p:sp>
        <p:nvSpPr>
          <p:cNvPr id="46" name="Text 16"/>
          <p:cNvSpPr/>
          <p:nvPr/>
        </p:nvSpPr>
        <p:spPr>
          <a:xfrm>
            <a:off x="8430767" y="3401708"/>
            <a:ext cx="1616403"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Report generation</a:t>
            </a:r>
            <a:endParaRPr lang="en-US" sz="1169" dirty="0"/>
          </a:p>
        </p:txBody>
      </p:sp>
      <p:sp>
        <p:nvSpPr>
          <p:cNvPr id="47" name="Text 17"/>
          <p:cNvSpPr/>
          <p:nvPr/>
        </p:nvSpPr>
        <p:spPr>
          <a:xfrm>
            <a:off x="8430766" y="3698690"/>
            <a:ext cx="1956425" cy="176333"/>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System health checks</a:t>
            </a:r>
            <a:endParaRPr lang="en-US" sz="1169" dirty="0"/>
          </a:p>
        </p:txBody>
      </p:sp>
      <p:sp>
        <p:nvSpPr>
          <p:cNvPr id="48" name="Text 18"/>
          <p:cNvSpPr/>
          <p:nvPr/>
        </p:nvSpPr>
        <p:spPr>
          <a:xfrm>
            <a:off x="8429897" y="4682441"/>
            <a:ext cx="323698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Using Amazon EventBridge</a:t>
            </a:r>
            <a:endParaRPr lang="en-US" sz="1023" dirty="0"/>
          </a:p>
        </p:txBody>
      </p:sp>
      <p:sp>
        <p:nvSpPr>
          <p:cNvPr id="50" name="Text 20"/>
          <p:cNvSpPr/>
          <p:nvPr/>
        </p:nvSpPr>
        <p:spPr>
          <a:xfrm>
            <a:off x="11076194" y="6427208"/>
            <a:ext cx="250926"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088122"/>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172003"/>
            <a:ext cx="2375853" cy="2375853"/>
          </a:xfrm>
          <a:prstGeom prst="rect">
            <a:avLst/>
          </a:prstGeom>
        </p:spPr>
      </p:pic>
      <p:pic>
        <p:nvPicPr>
          <p:cNvPr id="5" name="Image 3" descr="preencoded.png"/>
          <p:cNvPicPr>
            <a:picLocks noChangeAspect="1"/>
          </p:cNvPicPr>
          <p:nvPr/>
        </p:nvPicPr>
        <p:blipFill>
          <a:blip r:embed="rId6"/>
          <a:stretch>
            <a:fillRect/>
          </a:stretch>
        </p:blipFill>
        <p:spPr>
          <a:xfrm>
            <a:off x="890944" y="1118662"/>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5" y="2278746"/>
            <a:ext cx="4937318" cy="1336417"/>
          </a:xfrm>
          <a:prstGeom prst="rect">
            <a:avLst/>
          </a:prstGeom>
        </p:spPr>
      </p:pic>
      <p:pic>
        <p:nvPicPr>
          <p:cNvPr id="7" name="Image 5" descr="preencoded.png"/>
          <p:cNvPicPr>
            <a:picLocks noChangeAspect="1"/>
          </p:cNvPicPr>
          <p:nvPr/>
        </p:nvPicPr>
        <p:blipFill>
          <a:blip r:embed="rId8"/>
          <a:stretch>
            <a:fillRect/>
          </a:stretch>
        </p:blipFill>
        <p:spPr>
          <a:xfrm>
            <a:off x="1039435" y="2427237"/>
            <a:ext cx="222736" cy="296982"/>
          </a:xfrm>
          <a:prstGeom prst="rect">
            <a:avLst/>
          </a:prstGeom>
        </p:spPr>
      </p:pic>
      <p:pic>
        <p:nvPicPr>
          <p:cNvPr id="8" name="Image 6" descr="preencoded.png"/>
          <p:cNvPicPr>
            <a:picLocks noChangeAspect="1"/>
          </p:cNvPicPr>
          <p:nvPr/>
        </p:nvPicPr>
        <p:blipFill>
          <a:blip r:embed="rId7"/>
          <a:stretch>
            <a:fillRect/>
          </a:stretch>
        </p:blipFill>
        <p:spPr>
          <a:xfrm>
            <a:off x="6050999" y="2278746"/>
            <a:ext cx="4937318" cy="1336417"/>
          </a:xfrm>
          <a:prstGeom prst="rect">
            <a:avLst/>
          </a:prstGeom>
        </p:spPr>
      </p:pic>
      <p:pic>
        <p:nvPicPr>
          <p:cNvPr id="9" name="Image 7" descr="preencoded.png"/>
          <p:cNvPicPr>
            <a:picLocks noChangeAspect="1"/>
          </p:cNvPicPr>
          <p:nvPr/>
        </p:nvPicPr>
        <p:blipFill>
          <a:blip r:embed="rId9"/>
          <a:stretch>
            <a:fillRect/>
          </a:stretch>
        </p:blipFill>
        <p:spPr>
          <a:xfrm>
            <a:off x="6199490" y="2427237"/>
            <a:ext cx="278420" cy="296982"/>
          </a:xfrm>
          <a:prstGeom prst="rect">
            <a:avLst/>
          </a:prstGeom>
        </p:spPr>
      </p:pic>
      <p:pic>
        <p:nvPicPr>
          <p:cNvPr id="10" name="Image 8" descr="preencoded.png"/>
          <p:cNvPicPr>
            <a:picLocks noChangeAspect="1"/>
          </p:cNvPicPr>
          <p:nvPr/>
        </p:nvPicPr>
        <p:blipFill>
          <a:blip r:embed="rId10"/>
          <a:stretch>
            <a:fillRect/>
          </a:stretch>
        </p:blipFill>
        <p:spPr>
          <a:xfrm>
            <a:off x="890944" y="4320494"/>
            <a:ext cx="3217349" cy="2041748"/>
          </a:xfrm>
          <a:prstGeom prst="rect">
            <a:avLst/>
          </a:prstGeom>
        </p:spPr>
      </p:pic>
      <p:pic>
        <p:nvPicPr>
          <p:cNvPr id="11" name="Image 9" descr="preencoded.png"/>
          <p:cNvPicPr>
            <a:picLocks noChangeAspect="1"/>
          </p:cNvPicPr>
          <p:nvPr/>
        </p:nvPicPr>
        <p:blipFill>
          <a:blip r:embed="rId11"/>
          <a:stretch>
            <a:fillRect/>
          </a:stretch>
        </p:blipFill>
        <p:spPr>
          <a:xfrm>
            <a:off x="2276810" y="4468985"/>
            <a:ext cx="445472" cy="445472"/>
          </a:xfrm>
          <a:prstGeom prst="rect">
            <a:avLst/>
          </a:prstGeom>
        </p:spPr>
      </p:pic>
      <p:pic>
        <p:nvPicPr>
          <p:cNvPr id="12" name="Image 10" descr="preencoded.png"/>
          <p:cNvPicPr>
            <a:picLocks noChangeAspect="1"/>
          </p:cNvPicPr>
          <p:nvPr/>
        </p:nvPicPr>
        <p:blipFill>
          <a:blip r:embed="rId12"/>
          <a:stretch>
            <a:fillRect/>
          </a:stretch>
        </p:blipFill>
        <p:spPr>
          <a:xfrm>
            <a:off x="2388178" y="4543230"/>
            <a:ext cx="222736" cy="296982"/>
          </a:xfrm>
          <a:prstGeom prst="rect">
            <a:avLst/>
          </a:prstGeom>
        </p:spPr>
      </p:pic>
      <p:pic>
        <p:nvPicPr>
          <p:cNvPr id="13" name="Image 11" descr="preencoded.png"/>
          <p:cNvPicPr>
            <a:picLocks noChangeAspect="1"/>
          </p:cNvPicPr>
          <p:nvPr/>
        </p:nvPicPr>
        <p:blipFill>
          <a:blip r:embed="rId13"/>
          <a:stretch>
            <a:fillRect/>
          </a:stretch>
        </p:blipFill>
        <p:spPr>
          <a:xfrm>
            <a:off x="4331030" y="4320494"/>
            <a:ext cx="3217349" cy="2041748"/>
          </a:xfrm>
          <a:prstGeom prst="rect">
            <a:avLst/>
          </a:prstGeom>
        </p:spPr>
      </p:pic>
      <p:pic>
        <p:nvPicPr>
          <p:cNvPr id="14" name="Image 12" descr="preencoded.png"/>
          <p:cNvPicPr>
            <a:picLocks noChangeAspect="1"/>
          </p:cNvPicPr>
          <p:nvPr/>
        </p:nvPicPr>
        <p:blipFill>
          <a:blip r:embed="rId14"/>
          <a:stretch>
            <a:fillRect/>
          </a:stretch>
        </p:blipFill>
        <p:spPr>
          <a:xfrm>
            <a:off x="5716895" y="4468985"/>
            <a:ext cx="445472" cy="445472"/>
          </a:xfrm>
          <a:prstGeom prst="rect">
            <a:avLst/>
          </a:prstGeom>
        </p:spPr>
      </p:pic>
      <p:pic>
        <p:nvPicPr>
          <p:cNvPr id="15" name="Image 13" descr="preencoded.png"/>
          <p:cNvPicPr>
            <a:picLocks noChangeAspect="1"/>
          </p:cNvPicPr>
          <p:nvPr/>
        </p:nvPicPr>
        <p:blipFill>
          <a:blip r:embed="rId15"/>
          <a:stretch>
            <a:fillRect/>
          </a:stretch>
        </p:blipFill>
        <p:spPr>
          <a:xfrm>
            <a:off x="5828263" y="4543230"/>
            <a:ext cx="222736" cy="296982"/>
          </a:xfrm>
          <a:prstGeom prst="rect">
            <a:avLst/>
          </a:prstGeom>
        </p:spPr>
      </p:pic>
      <p:pic>
        <p:nvPicPr>
          <p:cNvPr id="16" name="Image 14" descr="preencoded.png"/>
          <p:cNvPicPr>
            <a:picLocks noChangeAspect="1"/>
          </p:cNvPicPr>
          <p:nvPr/>
        </p:nvPicPr>
        <p:blipFill>
          <a:blip r:embed="rId16"/>
          <a:stretch>
            <a:fillRect/>
          </a:stretch>
        </p:blipFill>
        <p:spPr>
          <a:xfrm>
            <a:off x="7771114" y="4320494"/>
            <a:ext cx="3217349" cy="2041748"/>
          </a:xfrm>
          <a:prstGeom prst="rect">
            <a:avLst/>
          </a:prstGeom>
        </p:spPr>
      </p:pic>
      <p:pic>
        <p:nvPicPr>
          <p:cNvPr id="17" name="Image 15" descr="preencoded.png"/>
          <p:cNvPicPr>
            <a:picLocks noChangeAspect="1"/>
          </p:cNvPicPr>
          <p:nvPr/>
        </p:nvPicPr>
        <p:blipFill>
          <a:blip r:embed="rId17"/>
          <a:stretch>
            <a:fillRect/>
          </a:stretch>
        </p:blipFill>
        <p:spPr>
          <a:xfrm>
            <a:off x="9156980" y="4468985"/>
            <a:ext cx="445472" cy="445472"/>
          </a:xfrm>
          <a:prstGeom prst="rect">
            <a:avLst/>
          </a:prstGeom>
        </p:spPr>
      </p:pic>
      <p:pic>
        <p:nvPicPr>
          <p:cNvPr id="18" name="Image 16" descr="preencoded.png"/>
          <p:cNvPicPr>
            <a:picLocks noChangeAspect="1"/>
          </p:cNvPicPr>
          <p:nvPr/>
        </p:nvPicPr>
        <p:blipFill>
          <a:blip r:embed="rId18"/>
          <a:stretch>
            <a:fillRect/>
          </a:stretch>
        </p:blipFill>
        <p:spPr>
          <a:xfrm>
            <a:off x="9296190" y="4543230"/>
            <a:ext cx="167052" cy="296982"/>
          </a:xfrm>
          <a:prstGeom prst="rect">
            <a:avLst/>
          </a:prstGeom>
        </p:spPr>
      </p:pic>
      <p:sp>
        <p:nvSpPr>
          <p:cNvPr id="19" name="Text 0"/>
          <p:cNvSpPr/>
          <p:nvPr/>
        </p:nvSpPr>
        <p:spPr>
          <a:xfrm>
            <a:off x="890945" y="673190"/>
            <a:ext cx="10097373"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Execution Environment</a:t>
            </a:r>
            <a:endParaRPr lang="en-US" sz="2631" dirty="0"/>
          </a:p>
        </p:txBody>
      </p:sp>
      <p:sp>
        <p:nvSpPr>
          <p:cNvPr id="20" name="Text 1"/>
          <p:cNvSpPr/>
          <p:nvPr/>
        </p:nvSpPr>
        <p:spPr>
          <a:xfrm>
            <a:off x="890945" y="1452767"/>
            <a:ext cx="10097373"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Lambda functions run within a </a:t>
            </a:r>
            <a:r>
              <a:rPr lang="en-US" sz="1461" b="1" dirty="0">
                <a:solidFill>
                  <a:srgbClr val="0D9488"/>
                </a:solidFill>
                <a:latin typeface="ui-sans-serif" pitchFamily="34" charset="0"/>
                <a:ea typeface="ui-sans-serif" pitchFamily="34" charset="-122"/>
                <a:cs typeface="ui-sans-serif" pitchFamily="34" charset="-120"/>
              </a:rPr>
              <a:t>secure, isolated execution environment</a:t>
            </a:r>
            <a:r>
              <a:rPr lang="en-US" sz="1461" dirty="0">
                <a:solidFill>
                  <a:srgbClr val="374151"/>
                </a:solidFill>
                <a:latin typeface="ui-sans-serif" pitchFamily="34" charset="0"/>
                <a:ea typeface="ui-sans-serif" pitchFamily="34" charset="-122"/>
                <a:cs typeface="ui-sans-serif" pitchFamily="34" charset="-120"/>
              </a:rPr>
              <a:t> managed entirely by AWS. This environment provides the necessary processes and resources for your function to operate.</a:t>
            </a:r>
            <a:endParaRPr lang="en-US" sz="1461" dirty="0"/>
          </a:p>
        </p:txBody>
      </p:sp>
      <p:sp>
        <p:nvSpPr>
          <p:cNvPr id="21" name="Text 2"/>
          <p:cNvSpPr/>
          <p:nvPr/>
        </p:nvSpPr>
        <p:spPr>
          <a:xfrm>
            <a:off x="1373540" y="2445798"/>
            <a:ext cx="291140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Execution Environment</a:t>
            </a:r>
            <a:endParaRPr lang="en-US" sz="1461" dirty="0"/>
          </a:p>
        </p:txBody>
      </p:sp>
      <p:sp>
        <p:nvSpPr>
          <p:cNvPr id="22" name="Text 3"/>
          <p:cNvSpPr/>
          <p:nvPr/>
        </p:nvSpPr>
        <p:spPr>
          <a:xfrm>
            <a:off x="1039435" y="2798464"/>
            <a:ext cx="464033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 secure, isolated environment that provides processes and resources for your function to operate. AWS provisions a new environment for each function invocation.</a:t>
            </a:r>
            <a:endParaRPr lang="en-US" sz="1169" dirty="0"/>
          </a:p>
        </p:txBody>
      </p:sp>
      <p:sp>
        <p:nvSpPr>
          <p:cNvPr id="23" name="Text 4"/>
          <p:cNvSpPr/>
          <p:nvPr/>
        </p:nvSpPr>
        <p:spPr>
          <a:xfrm>
            <a:off x="6589279" y="2445798"/>
            <a:ext cx="105469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Runtime</a:t>
            </a:r>
            <a:endParaRPr lang="en-US" sz="1461" dirty="0"/>
          </a:p>
        </p:txBody>
      </p:sp>
      <p:sp>
        <p:nvSpPr>
          <p:cNvPr id="24" name="Text 5"/>
          <p:cNvSpPr/>
          <p:nvPr/>
        </p:nvSpPr>
        <p:spPr>
          <a:xfrm>
            <a:off x="6199490" y="2798464"/>
            <a:ext cx="464033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 language-specific environment (e.g., Node.js, Python, Java) that facilitates communication between Lambda and your function, relaying event information and responses.</a:t>
            </a:r>
            <a:endParaRPr lang="en-US" sz="1169" dirty="0"/>
          </a:p>
        </p:txBody>
      </p:sp>
      <p:sp>
        <p:nvSpPr>
          <p:cNvPr id="25" name="Text 6"/>
          <p:cNvSpPr/>
          <p:nvPr/>
        </p:nvSpPr>
        <p:spPr>
          <a:xfrm>
            <a:off x="890945" y="3912145"/>
            <a:ext cx="1009737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Cold vs. Warm Starts</a:t>
            </a:r>
            <a:endParaRPr lang="en-US" sz="1461" dirty="0"/>
          </a:p>
        </p:txBody>
      </p:sp>
      <p:sp>
        <p:nvSpPr>
          <p:cNvPr id="26" name="Text 7"/>
          <p:cNvSpPr/>
          <p:nvPr/>
        </p:nvSpPr>
        <p:spPr>
          <a:xfrm>
            <a:off x="1039435" y="4988703"/>
            <a:ext cx="2920367" cy="259859"/>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Cold Start</a:t>
            </a:r>
            <a:endParaRPr lang="en-US" sz="1315" dirty="0"/>
          </a:p>
        </p:txBody>
      </p:sp>
      <p:sp>
        <p:nvSpPr>
          <p:cNvPr id="27" name="Text 8"/>
          <p:cNvSpPr/>
          <p:nvPr/>
        </p:nvSpPr>
        <p:spPr>
          <a:xfrm>
            <a:off x="1039435" y="5322807"/>
            <a:ext cx="2920367" cy="890945"/>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First invocation or after idle timeout. AWS provisions a new execution environment, leading to increased latency.</a:t>
            </a:r>
            <a:endParaRPr lang="en-US" sz="1169" dirty="0"/>
          </a:p>
        </p:txBody>
      </p:sp>
      <p:sp>
        <p:nvSpPr>
          <p:cNvPr id="28" name="Text 9"/>
          <p:cNvSpPr/>
          <p:nvPr/>
        </p:nvSpPr>
        <p:spPr>
          <a:xfrm>
            <a:off x="4187484" y="4988703"/>
            <a:ext cx="3504441" cy="259859"/>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Normal Execution</a:t>
            </a:r>
            <a:endParaRPr lang="en-US" sz="1315" dirty="0"/>
          </a:p>
        </p:txBody>
      </p:sp>
      <p:sp>
        <p:nvSpPr>
          <p:cNvPr id="29" name="Text 10"/>
          <p:cNvSpPr/>
          <p:nvPr/>
        </p:nvSpPr>
        <p:spPr>
          <a:xfrm>
            <a:off x="4479521" y="5322807"/>
            <a:ext cx="2920367" cy="890945"/>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Function is already initialized. AWS reuses the existing execution environment for improved performance.</a:t>
            </a:r>
            <a:endParaRPr lang="en-US" sz="1169" dirty="0"/>
          </a:p>
        </p:txBody>
      </p:sp>
      <p:sp>
        <p:nvSpPr>
          <p:cNvPr id="30" name="Text 11"/>
          <p:cNvSpPr/>
          <p:nvPr/>
        </p:nvSpPr>
        <p:spPr>
          <a:xfrm>
            <a:off x="7919605" y="4988703"/>
            <a:ext cx="2920367" cy="259859"/>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Warm Start</a:t>
            </a:r>
            <a:endParaRPr lang="en-US" sz="1315" dirty="0"/>
          </a:p>
        </p:txBody>
      </p:sp>
      <p:sp>
        <p:nvSpPr>
          <p:cNvPr id="31" name="Text 12"/>
          <p:cNvSpPr/>
          <p:nvPr/>
        </p:nvSpPr>
        <p:spPr>
          <a:xfrm>
            <a:off x="7919605" y="5322807"/>
            <a:ext cx="2920367" cy="890945"/>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Subsequent invocations reuse the existing execution environment, leading to reduced latency and improved performance.</a:t>
            </a:r>
            <a:endParaRPr lang="en-US" sz="1169"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784202" cy="1856135"/>
          </a:xfrm>
          <a:prstGeom prst="rect">
            <a:avLst/>
          </a:prstGeom>
        </p:spPr>
      </p:pic>
      <p:pic>
        <p:nvPicPr>
          <p:cNvPr id="4" name="Image 2" descr="preencoded.png"/>
          <p:cNvPicPr>
            <a:picLocks noChangeAspect="1"/>
          </p:cNvPicPr>
          <p:nvPr/>
        </p:nvPicPr>
        <p:blipFill>
          <a:blip r:embed="rId5"/>
          <a:stretch>
            <a:fillRect/>
          </a:stretch>
        </p:blipFill>
        <p:spPr>
          <a:xfrm>
            <a:off x="10023127" y="5369211"/>
            <a:ext cx="1856135" cy="2784202"/>
          </a:xfrm>
          <a:prstGeom prst="rect">
            <a:avLst/>
          </a:prstGeom>
        </p:spPr>
      </p:pic>
      <p:pic>
        <p:nvPicPr>
          <p:cNvPr id="5" name="Image 3" descr="preencoded.png"/>
          <p:cNvPicPr>
            <a:picLocks noChangeAspect="1"/>
          </p:cNvPicPr>
          <p:nvPr/>
        </p:nvPicPr>
        <p:blipFill>
          <a:blip r:embed="rId6"/>
          <a:stretch>
            <a:fillRect/>
          </a:stretch>
        </p:blipFill>
        <p:spPr>
          <a:xfrm>
            <a:off x="593963" y="970171"/>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2687096"/>
            <a:ext cx="1633399" cy="1986064"/>
          </a:xfrm>
          <a:prstGeom prst="rect">
            <a:avLst/>
          </a:prstGeom>
        </p:spPr>
      </p:pic>
      <p:pic>
        <p:nvPicPr>
          <p:cNvPr id="7" name="Image 5" descr="preencoded.png"/>
          <p:cNvPicPr>
            <a:picLocks noChangeAspect="1"/>
          </p:cNvPicPr>
          <p:nvPr/>
        </p:nvPicPr>
        <p:blipFill>
          <a:blip r:embed="rId8"/>
          <a:stretch>
            <a:fillRect/>
          </a:stretch>
        </p:blipFill>
        <p:spPr>
          <a:xfrm>
            <a:off x="1178645" y="2835586"/>
            <a:ext cx="464034" cy="464034"/>
          </a:xfrm>
          <a:prstGeom prst="rect">
            <a:avLst/>
          </a:prstGeom>
        </p:spPr>
      </p:pic>
      <p:pic>
        <p:nvPicPr>
          <p:cNvPr id="8" name="Image 6" descr="preencoded.png"/>
          <p:cNvPicPr>
            <a:picLocks noChangeAspect="1"/>
          </p:cNvPicPr>
          <p:nvPr/>
        </p:nvPicPr>
        <p:blipFill>
          <a:blip r:embed="rId9"/>
          <a:stretch>
            <a:fillRect/>
          </a:stretch>
        </p:blipFill>
        <p:spPr>
          <a:xfrm>
            <a:off x="1327136" y="2974797"/>
            <a:ext cx="167052" cy="185613"/>
          </a:xfrm>
          <a:prstGeom prst="rect">
            <a:avLst/>
          </a:prstGeom>
        </p:spPr>
      </p:pic>
      <p:pic>
        <p:nvPicPr>
          <p:cNvPr id="9" name="Image 7" descr="preencoded.png"/>
          <p:cNvPicPr>
            <a:picLocks noChangeAspect="1"/>
          </p:cNvPicPr>
          <p:nvPr/>
        </p:nvPicPr>
        <p:blipFill>
          <a:blip r:embed="rId10"/>
          <a:stretch>
            <a:fillRect/>
          </a:stretch>
        </p:blipFill>
        <p:spPr>
          <a:xfrm>
            <a:off x="2473300" y="3559479"/>
            <a:ext cx="139210" cy="222736"/>
          </a:xfrm>
          <a:prstGeom prst="rect">
            <a:avLst/>
          </a:prstGeom>
        </p:spPr>
      </p:pic>
      <p:pic>
        <p:nvPicPr>
          <p:cNvPr id="10" name="Image 8" descr="preencoded.png"/>
          <p:cNvPicPr>
            <a:picLocks noChangeAspect="1"/>
          </p:cNvPicPr>
          <p:nvPr/>
        </p:nvPicPr>
        <p:blipFill>
          <a:blip r:embed="rId11"/>
          <a:stretch>
            <a:fillRect/>
          </a:stretch>
        </p:blipFill>
        <p:spPr>
          <a:xfrm>
            <a:off x="2858447" y="2594289"/>
            <a:ext cx="1633399" cy="2171678"/>
          </a:xfrm>
          <a:prstGeom prst="rect">
            <a:avLst/>
          </a:prstGeom>
        </p:spPr>
      </p:pic>
      <p:pic>
        <p:nvPicPr>
          <p:cNvPr id="11" name="Image 9" descr="preencoded.png"/>
          <p:cNvPicPr>
            <a:picLocks noChangeAspect="1"/>
          </p:cNvPicPr>
          <p:nvPr/>
        </p:nvPicPr>
        <p:blipFill>
          <a:blip r:embed="rId12"/>
          <a:stretch>
            <a:fillRect/>
          </a:stretch>
        </p:blipFill>
        <p:spPr>
          <a:xfrm>
            <a:off x="3443130" y="2742780"/>
            <a:ext cx="464034" cy="464034"/>
          </a:xfrm>
          <a:prstGeom prst="rect">
            <a:avLst/>
          </a:prstGeom>
        </p:spPr>
      </p:pic>
      <p:pic>
        <p:nvPicPr>
          <p:cNvPr id="12" name="Image 10" descr="preencoded.png"/>
          <p:cNvPicPr>
            <a:picLocks noChangeAspect="1"/>
          </p:cNvPicPr>
          <p:nvPr/>
        </p:nvPicPr>
        <p:blipFill>
          <a:blip r:embed="rId13"/>
          <a:stretch>
            <a:fillRect/>
          </a:stretch>
        </p:blipFill>
        <p:spPr>
          <a:xfrm>
            <a:off x="3605543" y="2881990"/>
            <a:ext cx="139210" cy="185613"/>
          </a:xfrm>
          <a:prstGeom prst="rect">
            <a:avLst/>
          </a:prstGeom>
        </p:spPr>
      </p:pic>
      <p:pic>
        <p:nvPicPr>
          <p:cNvPr id="13" name="Image 11" descr="preencoded.png"/>
          <p:cNvPicPr>
            <a:picLocks noChangeAspect="1"/>
          </p:cNvPicPr>
          <p:nvPr/>
        </p:nvPicPr>
        <p:blipFill>
          <a:blip r:embed="rId10"/>
          <a:stretch>
            <a:fillRect/>
          </a:stretch>
        </p:blipFill>
        <p:spPr>
          <a:xfrm>
            <a:off x="4737785" y="3559479"/>
            <a:ext cx="139210" cy="222736"/>
          </a:xfrm>
          <a:prstGeom prst="rect">
            <a:avLst/>
          </a:prstGeom>
        </p:spPr>
      </p:pic>
      <p:pic>
        <p:nvPicPr>
          <p:cNvPr id="14" name="Image 12" descr="preencoded.png"/>
          <p:cNvPicPr>
            <a:picLocks noChangeAspect="1"/>
          </p:cNvPicPr>
          <p:nvPr/>
        </p:nvPicPr>
        <p:blipFill>
          <a:blip r:embed="rId11"/>
          <a:stretch>
            <a:fillRect/>
          </a:stretch>
        </p:blipFill>
        <p:spPr>
          <a:xfrm>
            <a:off x="5122932" y="2594289"/>
            <a:ext cx="1633399" cy="2171678"/>
          </a:xfrm>
          <a:prstGeom prst="rect">
            <a:avLst/>
          </a:prstGeom>
        </p:spPr>
      </p:pic>
      <p:pic>
        <p:nvPicPr>
          <p:cNvPr id="15" name="Image 13" descr="preencoded.png"/>
          <p:cNvPicPr>
            <a:picLocks noChangeAspect="1"/>
          </p:cNvPicPr>
          <p:nvPr/>
        </p:nvPicPr>
        <p:blipFill>
          <a:blip r:embed="rId14"/>
          <a:stretch>
            <a:fillRect/>
          </a:stretch>
        </p:blipFill>
        <p:spPr>
          <a:xfrm>
            <a:off x="5707614" y="2742780"/>
            <a:ext cx="464034" cy="464034"/>
          </a:xfrm>
          <a:prstGeom prst="rect">
            <a:avLst/>
          </a:prstGeom>
        </p:spPr>
      </p:pic>
      <p:pic>
        <p:nvPicPr>
          <p:cNvPr id="16" name="Image 14" descr="preencoded.png"/>
          <p:cNvPicPr>
            <a:picLocks noChangeAspect="1"/>
          </p:cNvPicPr>
          <p:nvPr/>
        </p:nvPicPr>
        <p:blipFill>
          <a:blip r:embed="rId15"/>
          <a:stretch>
            <a:fillRect/>
          </a:stretch>
        </p:blipFill>
        <p:spPr>
          <a:xfrm>
            <a:off x="5823623" y="2881990"/>
            <a:ext cx="232017" cy="185613"/>
          </a:xfrm>
          <a:prstGeom prst="rect">
            <a:avLst/>
          </a:prstGeom>
        </p:spPr>
      </p:pic>
      <p:pic>
        <p:nvPicPr>
          <p:cNvPr id="17" name="Image 15" descr="preencoded.png"/>
          <p:cNvPicPr>
            <a:picLocks noChangeAspect="1"/>
          </p:cNvPicPr>
          <p:nvPr/>
        </p:nvPicPr>
        <p:blipFill>
          <a:blip r:embed="rId10"/>
          <a:stretch>
            <a:fillRect/>
          </a:stretch>
        </p:blipFill>
        <p:spPr>
          <a:xfrm>
            <a:off x="7002269" y="3559479"/>
            <a:ext cx="139210" cy="222736"/>
          </a:xfrm>
          <a:prstGeom prst="rect">
            <a:avLst/>
          </a:prstGeom>
        </p:spPr>
      </p:pic>
      <p:pic>
        <p:nvPicPr>
          <p:cNvPr id="18" name="Image 16" descr="preencoded.png"/>
          <p:cNvPicPr>
            <a:picLocks noChangeAspect="1"/>
          </p:cNvPicPr>
          <p:nvPr/>
        </p:nvPicPr>
        <p:blipFill>
          <a:blip r:embed="rId11"/>
          <a:stretch>
            <a:fillRect/>
          </a:stretch>
        </p:blipFill>
        <p:spPr>
          <a:xfrm>
            <a:off x="7387416" y="2594289"/>
            <a:ext cx="1633399" cy="2171678"/>
          </a:xfrm>
          <a:prstGeom prst="rect">
            <a:avLst/>
          </a:prstGeom>
        </p:spPr>
      </p:pic>
      <p:pic>
        <p:nvPicPr>
          <p:cNvPr id="19" name="Image 17" descr="preencoded.png"/>
          <p:cNvPicPr>
            <a:picLocks noChangeAspect="1"/>
          </p:cNvPicPr>
          <p:nvPr/>
        </p:nvPicPr>
        <p:blipFill>
          <a:blip r:embed="rId16"/>
          <a:stretch>
            <a:fillRect/>
          </a:stretch>
        </p:blipFill>
        <p:spPr>
          <a:xfrm>
            <a:off x="7972098" y="2742780"/>
            <a:ext cx="464034" cy="464034"/>
          </a:xfrm>
          <a:prstGeom prst="rect">
            <a:avLst/>
          </a:prstGeom>
        </p:spPr>
      </p:pic>
      <p:pic>
        <p:nvPicPr>
          <p:cNvPr id="20" name="Image 18" descr="preencoded.png"/>
          <p:cNvPicPr>
            <a:picLocks noChangeAspect="1"/>
          </p:cNvPicPr>
          <p:nvPr/>
        </p:nvPicPr>
        <p:blipFill>
          <a:blip r:embed="rId17"/>
          <a:stretch>
            <a:fillRect/>
          </a:stretch>
        </p:blipFill>
        <p:spPr>
          <a:xfrm>
            <a:off x="8111309" y="2881990"/>
            <a:ext cx="185613" cy="185613"/>
          </a:xfrm>
          <a:prstGeom prst="rect">
            <a:avLst/>
          </a:prstGeom>
        </p:spPr>
      </p:pic>
      <p:pic>
        <p:nvPicPr>
          <p:cNvPr id="21" name="Image 19" descr="preencoded.png"/>
          <p:cNvPicPr>
            <a:picLocks noChangeAspect="1"/>
          </p:cNvPicPr>
          <p:nvPr/>
        </p:nvPicPr>
        <p:blipFill>
          <a:blip r:embed="rId10"/>
          <a:stretch>
            <a:fillRect/>
          </a:stretch>
        </p:blipFill>
        <p:spPr>
          <a:xfrm>
            <a:off x="9266754" y="3559479"/>
            <a:ext cx="139210" cy="222736"/>
          </a:xfrm>
          <a:prstGeom prst="rect">
            <a:avLst/>
          </a:prstGeom>
        </p:spPr>
      </p:pic>
      <p:pic>
        <p:nvPicPr>
          <p:cNvPr id="22" name="Image 20" descr="preencoded.png"/>
          <p:cNvPicPr>
            <a:picLocks noChangeAspect="1"/>
          </p:cNvPicPr>
          <p:nvPr/>
        </p:nvPicPr>
        <p:blipFill>
          <a:blip r:embed="rId18"/>
          <a:stretch>
            <a:fillRect/>
          </a:stretch>
        </p:blipFill>
        <p:spPr>
          <a:xfrm>
            <a:off x="9651900" y="2408675"/>
            <a:ext cx="1633399" cy="2542905"/>
          </a:xfrm>
          <a:prstGeom prst="rect">
            <a:avLst/>
          </a:prstGeom>
        </p:spPr>
      </p:pic>
      <p:pic>
        <p:nvPicPr>
          <p:cNvPr id="23" name="Image 21" descr="preencoded.png"/>
          <p:cNvPicPr>
            <a:picLocks noChangeAspect="1"/>
          </p:cNvPicPr>
          <p:nvPr/>
        </p:nvPicPr>
        <p:blipFill>
          <a:blip r:embed="rId19"/>
          <a:stretch>
            <a:fillRect/>
          </a:stretch>
        </p:blipFill>
        <p:spPr>
          <a:xfrm>
            <a:off x="10236583" y="2557166"/>
            <a:ext cx="464034" cy="464034"/>
          </a:xfrm>
          <a:prstGeom prst="rect">
            <a:avLst/>
          </a:prstGeom>
        </p:spPr>
      </p:pic>
      <p:pic>
        <p:nvPicPr>
          <p:cNvPr id="24" name="Image 22" descr="preencoded.png"/>
          <p:cNvPicPr>
            <a:picLocks noChangeAspect="1"/>
          </p:cNvPicPr>
          <p:nvPr/>
        </p:nvPicPr>
        <p:blipFill>
          <a:blip r:embed="rId20"/>
          <a:stretch>
            <a:fillRect/>
          </a:stretch>
        </p:blipFill>
        <p:spPr>
          <a:xfrm>
            <a:off x="10375793" y="2696377"/>
            <a:ext cx="185613" cy="185613"/>
          </a:xfrm>
          <a:prstGeom prst="rect">
            <a:avLst/>
          </a:prstGeom>
        </p:spPr>
      </p:pic>
      <p:pic>
        <p:nvPicPr>
          <p:cNvPr id="25" name="Image 23" descr="preencoded.png"/>
          <p:cNvPicPr>
            <a:picLocks noChangeAspect="1"/>
          </p:cNvPicPr>
          <p:nvPr/>
        </p:nvPicPr>
        <p:blipFill>
          <a:blip r:embed="rId21"/>
          <a:stretch>
            <a:fillRect/>
          </a:stretch>
        </p:blipFill>
        <p:spPr>
          <a:xfrm>
            <a:off x="593963" y="5248562"/>
            <a:ext cx="10691336" cy="593963"/>
          </a:xfrm>
          <a:prstGeom prst="rect">
            <a:avLst/>
          </a:prstGeom>
        </p:spPr>
      </p:pic>
      <p:pic>
        <p:nvPicPr>
          <p:cNvPr id="26" name="Image 24" descr="preencoded.png"/>
          <p:cNvPicPr>
            <a:picLocks noChangeAspect="1"/>
          </p:cNvPicPr>
          <p:nvPr/>
        </p:nvPicPr>
        <p:blipFill>
          <a:blip r:embed="rId22"/>
          <a:stretch>
            <a:fillRect/>
          </a:stretch>
        </p:blipFill>
        <p:spPr>
          <a:xfrm>
            <a:off x="742454" y="5397052"/>
            <a:ext cx="167052" cy="296982"/>
          </a:xfrm>
          <a:prstGeom prst="rect">
            <a:avLst/>
          </a:prstGeom>
        </p:spPr>
      </p:pic>
      <p:sp>
        <p:nvSpPr>
          <p:cNvPr id="27"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How Lambda Works</a:t>
            </a:r>
            <a:endParaRPr lang="en-US" sz="2631" dirty="0"/>
          </a:p>
        </p:txBody>
      </p:sp>
      <p:sp>
        <p:nvSpPr>
          <p:cNvPr id="28" name="Text 1"/>
          <p:cNvSpPr/>
          <p:nvPr/>
        </p:nvSpPr>
        <p:spPr>
          <a:xfrm>
            <a:off x="593963" y="1230030"/>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Lambda operates on an </a:t>
            </a:r>
            <a:r>
              <a:rPr lang="en-US" sz="1461" b="1" dirty="0">
                <a:solidFill>
                  <a:srgbClr val="F97316"/>
                </a:solidFill>
                <a:latin typeface="ui-sans-serif" pitchFamily="34" charset="0"/>
                <a:ea typeface="ui-sans-serif" pitchFamily="34" charset="-122"/>
                <a:cs typeface="ui-sans-serif" pitchFamily="34" charset="-120"/>
              </a:rPr>
              <a:t>event-driven architecture</a:t>
            </a:r>
            <a:r>
              <a:rPr lang="en-US" sz="1461" dirty="0">
                <a:solidFill>
                  <a:srgbClr val="374151"/>
                </a:solidFill>
                <a:latin typeface="ui-sans-serif" pitchFamily="34" charset="0"/>
                <a:ea typeface="ui-sans-serif" pitchFamily="34" charset="-122"/>
                <a:cs typeface="ui-sans-serif" pitchFamily="34" charset="-120"/>
              </a:rPr>
              <a:t>, executing code only in response to specific events. This model allows for highly scalable and efficient execution of functions.</a:t>
            </a:r>
            <a:endParaRPr lang="en-US" sz="1461" dirty="0"/>
          </a:p>
        </p:txBody>
      </p:sp>
      <p:sp>
        <p:nvSpPr>
          <p:cNvPr id="29" name="Text 2"/>
          <p:cNvSpPr/>
          <p:nvPr/>
        </p:nvSpPr>
        <p:spPr>
          <a:xfrm>
            <a:off x="742454" y="3410988"/>
            <a:ext cx="1336417" cy="519718"/>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1. Event Occurs</a:t>
            </a:r>
            <a:endParaRPr lang="en-US" sz="1315" dirty="0"/>
          </a:p>
        </p:txBody>
      </p:sp>
      <p:sp>
        <p:nvSpPr>
          <p:cNvPr id="30" name="Text 3"/>
          <p:cNvSpPr/>
          <p:nvPr/>
        </p:nvSpPr>
        <p:spPr>
          <a:xfrm>
            <a:off x="742454" y="3967829"/>
            <a:ext cx="1336417" cy="556840"/>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Action takes place in AWS service or external application</a:t>
            </a:r>
            <a:endParaRPr lang="en-US" sz="1023" dirty="0"/>
          </a:p>
        </p:txBody>
      </p:sp>
      <p:sp>
        <p:nvSpPr>
          <p:cNvPr id="31" name="Text 4"/>
          <p:cNvSpPr/>
          <p:nvPr/>
        </p:nvSpPr>
        <p:spPr>
          <a:xfrm>
            <a:off x="3006938" y="3318181"/>
            <a:ext cx="1336417" cy="519718"/>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2. Trigger Activates</a:t>
            </a:r>
            <a:endParaRPr lang="en-US" sz="1315" dirty="0"/>
          </a:p>
        </p:txBody>
      </p:sp>
      <p:sp>
        <p:nvSpPr>
          <p:cNvPr id="32" name="Text 5"/>
          <p:cNvSpPr/>
          <p:nvPr/>
        </p:nvSpPr>
        <p:spPr>
          <a:xfrm>
            <a:off x="3006938" y="3875022"/>
            <a:ext cx="1336417" cy="742454"/>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Event source detects event and invokes configured Lambda function</a:t>
            </a:r>
            <a:endParaRPr lang="en-US" sz="1023" dirty="0"/>
          </a:p>
        </p:txBody>
      </p:sp>
      <p:sp>
        <p:nvSpPr>
          <p:cNvPr id="33" name="Text 6"/>
          <p:cNvSpPr/>
          <p:nvPr/>
        </p:nvSpPr>
        <p:spPr>
          <a:xfrm>
            <a:off x="5271423" y="3318181"/>
            <a:ext cx="1336417" cy="519718"/>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3. Function Executes</a:t>
            </a:r>
            <a:endParaRPr lang="en-US" sz="1315" dirty="0"/>
          </a:p>
        </p:txBody>
      </p:sp>
      <p:sp>
        <p:nvSpPr>
          <p:cNvPr id="34" name="Text 7"/>
          <p:cNvSpPr/>
          <p:nvPr/>
        </p:nvSpPr>
        <p:spPr>
          <a:xfrm>
            <a:off x="5271423" y="3875022"/>
            <a:ext cx="1336417" cy="742454"/>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Lambda provisions environment, downloads code, and runs handler</a:t>
            </a:r>
            <a:endParaRPr lang="en-US" sz="1023" dirty="0"/>
          </a:p>
        </p:txBody>
      </p:sp>
      <p:sp>
        <p:nvSpPr>
          <p:cNvPr id="35" name="Text 8"/>
          <p:cNvSpPr/>
          <p:nvPr/>
        </p:nvSpPr>
        <p:spPr>
          <a:xfrm>
            <a:off x="7535907" y="3318181"/>
            <a:ext cx="1336417" cy="519718"/>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4. Response Generated</a:t>
            </a:r>
            <a:endParaRPr lang="en-US" sz="1315" dirty="0"/>
          </a:p>
        </p:txBody>
      </p:sp>
      <p:sp>
        <p:nvSpPr>
          <p:cNvPr id="36" name="Text 9"/>
          <p:cNvSpPr/>
          <p:nvPr/>
        </p:nvSpPr>
        <p:spPr>
          <a:xfrm>
            <a:off x="7535907" y="3875022"/>
            <a:ext cx="1336417" cy="742454"/>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Function completes task and returns response to invoking service</a:t>
            </a:r>
            <a:endParaRPr lang="en-US" sz="1023" dirty="0"/>
          </a:p>
        </p:txBody>
      </p:sp>
      <p:sp>
        <p:nvSpPr>
          <p:cNvPr id="37" name="Text 10"/>
          <p:cNvSpPr/>
          <p:nvPr/>
        </p:nvSpPr>
        <p:spPr>
          <a:xfrm>
            <a:off x="9800391" y="3132568"/>
            <a:ext cx="1336417" cy="519718"/>
          </a:xfrm>
          <a:prstGeom prst="rect">
            <a:avLst/>
          </a:prstGeom>
          <a:noFill/>
          <a:ln/>
        </p:spPr>
        <p:txBody>
          <a:bodyPr vert="horz" wrap="square" lIns="0" tIns="0" rIns="0" bIns="0" rtlCol="0" anchor="t"/>
          <a:lstStyle/>
          <a:p>
            <a:pPr algn="ctr">
              <a:lnSpc>
                <a:spcPts val="2046"/>
              </a:lnSpc>
            </a:pPr>
            <a:r>
              <a:rPr lang="en-US" sz="1315" b="1" dirty="0">
                <a:solidFill>
                  <a:srgbClr val="1F2937"/>
                </a:solidFill>
                <a:latin typeface="ui-sans-serif" pitchFamily="34" charset="0"/>
                <a:ea typeface="ui-sans-serif" pitchFamily="34" charset="-122"/>
                <a:cs typeface="ui-sans-serif" pitchFamily="34" charset="-120"/>
              </a:rPr>
              <a:t>5. Resources Released</a:t>
            </a:r>
            <a:endParaRPr lang="en-US" sz="1315" dirty="0"/>
          </a:p>
        </p:txBody>
      </p:sp>
      <p:sp>
        <p:nvSpPr>
          <p:cNvPr id="38" name="Text 11"/>
          <p:cNvSpPr/>
          <p:nvPr/>
        </p:nvSpPr>
        <p:spPr>
          <a:xfrm>
            <a:off x="9800391" y="3689408"/>
            <a:ext cx="1336417" cy="1113681"/>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AWS manages resources; execution environment may be kept warm or terminated</a:t>
            </a:r>
            <a:endParaRPr lang="en-US" sz="1023" dirty="0"/>
          </a:p>
        </p:txBody>
      </p:sp>
      <p:sp>
        <p:nvSpPr>
          <p:cNvPr id="39" name="Text 12"/>
          <p:cNvSpPr/>
          <p:nvPr/>
        </p:nvSpPr>
        <p:spPr>
          <a:xfrm>
            <a:off x="1020874" y="5434175"/>
            <a:ext cx="1190176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Example:</a:t>
            </a:r>
            <a:r>
              <a:rPr lang="en-US" sz="1169" dirty="0">
                <a:solidFill>
                  <a:srgbClr val="374151"/>
                </a:solidFill>
                <a:latin typeface="ui-sans-serif" pitchFamily="34" charset="0"/>
                <a:ea typeface="ui-sans-serif" pitchFamily="34" charset="-122"/>
                <a:cs typeface="ui-sans-serif" pitchFamily="34" charset="-120"/>
              </a:rPr>
              <a:t> When a new image is uploaded to an S3 bucket, it triggers a Lambda function that resizes the image for different devices.</a:t>
            </a:r>
            <a:endParaRPr lang="en-US" sz="1169" dirty="0"/>
          </a:p>
        </p:txBody>
      </p:sp>
      <p:sp>
        <p:nvSpPr>
          <p:cNvPr id="41" name="Text 14"/>
          <p:cNvSpPr/>
          <p:nvPr/>
        </p:nvSpPr>
        <p:spPr>
          <a:xfrm>
            <a:off x="11076194" y="6427208"/>
            <a:ext cx="250926"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772910"/>
          </a:xfrm>
          <a:prstGeom prst="rect">
            <a:avLst/>
          </a:prstGeom>
        </p:spPr>
      </p:pic>
      <p:pic>
        <p:nvPicPr>
          <p:cNvPr id="3" name="Image 1" descr="preencoded.png"/>
          <p:cNvPicPr>
            <a:picLocks noChangeAspect="1"/>
          </p:cNvPicPr>
          <p:nvPr/>
        </p:nvPicPr>
        <p:blipFill>
          <a:blip r:embed="rId4"/>
          <a:stretch>
            <a:fillRect/>
          </a:stretch>
        </p:blipFill>
        <p:spPr>
          <a:xfrm>
            <a:off x="9057937"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371226" y="4719563"/>
            <a:ext cx="2375853" cy="2375853"/>
          </a:xfrm>
          <a:prstGeom prst="rect">
            <a:avLst/>
          </a:prstGeom>
        </p:spPr>
      </p:pic>
      <p:pic>
        <p:nvPicPr>
          <p:cNvPr id="5" name="Image 3" descr="preencoded.png"/>
          <p:cNvPicPr>
            <a:picLocks noChangeAspect="1"/>
          </p:cNvPicPr>
          <p:nvPr/>
        </p:nvPicPr>
        <p:blipFill>
          <a:blip r:embed="rId6"/>
          <a:stretch>
            <a:fillRect/>
          </a:stretch>
        </p:blipFill>
        <p:spPr>
          <a:xfrm>
            <a:off x="890944" y="1118662"/>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5" y="2195220"/>
            <a:ext cx="3217204" cy="2264484"/>
          </a:xfrm>
          <a:prstGeom prst="rect">
            <a:avLst/>
          </a:prstGeom>
        </p:spPr>
      </p:pic>
      <p:pic>
        <p:nvPicPr>
          <p:cNvPr id="7" name="Image 5" descr="preencoded.png"/>
          <p:cNvPicPr>
            <a:picLocks noChangeAspect="1"/>
          </p:cNvPicPr>
          <p:nvPr/>
        </p:nvPicPr>
        <p:blipFill>
          <a:blip r:embed="rId8"/>
          <a:stretch>
            <a:fillRect/>
          </a:stretch>
        </p:blipFill>
        <p:spPr>
          <a:xfrm>
            <a:off x="1113681" y="2417956"/>
            <a:ext cx="556840" cy="556840"/>
          </a:xfrm>
          <a:prstGeom prst="rect">
            <a:avLst/>
          </a:prstGeom>
        </p:spPr>
      </p:pic>
      <p:pic>
        <p:nvPicPr>
          <p:cNvPr id="8" name="Image 6" descr="preencoded.png"/>
          <p:cNvPicPr>
            <a:picLocks noChangeAspect="1"/>
          </p:cNvPicPr>
          <p:nvPr/>
        </p:nvPicPr>
        <p:blipFill>
          <a:blip r:embed="rId9"/>
          <a:stretch>
            <a:fillRect/>
          </a:stretch>
        </p:blipFill>
        <p:spPr>
          <a:xfrm>
            <a:off x="1294655" y="2547885"/>
            <a:ext cx="194894" cy="296982"/>
          </a:xfrm>
          <a:prstGeom prst="rect">
            <a:avLst/>
          </a:prstGeom>
        </p:spPr>
      </p:pic>
      <p:pic>
        <p:nvPicPr>
          <p:cNvPr id="9" name="Image 7" descr="preencoded.png"/>
          <p:cNvPicPr>
            <a:picLocks noChangeAspect="1"/>
          </p:cNvPicPr>
          <p:nvPr/>
        </p:nvPicPr>
        <p:blipFill>
          <a:blip r:embed="rId10"/>
          <a:stretch>
            <a:fillRect/>
          </a:stretch>
        </p:blipFill>
        <p:spPr>
          <a:xfrm>
            <a:off x="4330884" y="2195220"/>
            <a:ext cx="3217349" cy="2264484"/>
          </a:xfrm>
          <a:prstGeom prst="rect">
            <a:avLst/>
          </a:prstGeom>
        </p:spPr>
      </p:pic>
      <p:pic>
        <p:nvPicPr>
          <p:cNvPr id="10" name="Image 8" descr="preencoded.png"/>
          <p:cNvPicPr>
            <a:picLocks noChangeAspect="1"/>
          </p:cNvPicPr>
          <p:nvPr/>
        </p:nvPicPr>
        <p:blipFill>
          <a:blip r:embed="rId11"/>
          <a:stretch>
            <a:fillRect/>
          </a:stretch>
        </p:blipFill>
        <p:spPr>
          <a:xfrm>
            <a:off x="4553621" y="2417956"/>
            <a:ext cx="556840" cy="556840"/>
          </a:xfrm>
          <a:prstGeom prst="rect">
            <a:avLst/>
          </a:prstGeom>
        </p:spPr>
      </p:pic>
      <p:pic>
        <p:nvPicPr>
          <p:cNvPr id="11" name="Image 9" descr="preencoded.png"/>
          <p:cNvPicPr>
            <a:picLocks noChangeAspect="1"/>
          </p:cNvPicPr>
          <p:nvPr/>
        </p:nvPicPr>
        <p:blipFill>
          <a:blip r:embed="rId12"/>
          <a:stretch>
            <a:fillRect/>
          </a:stretch>
        </p:blipFill>
        <p:spPr>
          <a:xfrm>
            <a:off x="4706752" y="2547885"/>
            <a:ext cx="250578" cy="296982"/>
          </a:xfrm>
          <a:prstGeom prst="rect">
            <a:avLst/>
          </a:prstGeom>
        </p:spPr>
      </p:pic>
      <p:pic>
        <p:nvPicPr>
          <p:cNvPr id="12" name="Image 10" descr="preencoded.png"/>
          <p:cNvPicPr>
            <a:picLocks noChangeAspect="1"/>
          </p:cNvPicPr>
          <p:nvPr/>
        </p:nvPicPr>
        <p:blipFill>
          <a:blip r:embed="rId13"/>
          <a:stretch>
            <a:fillRect/>
          </a:stretch>
        </p:blipFill>
        <p:spPr>
          <a:xfrm>
            <a:off x="7770969" y="2195220"/>
            <a:ext cx="3217204" cy="2264484"/>
          </a:xfrm>
          <a:prstGeom prst="rect">
            <a:avLst/>
          </a:prstGeom>
        </p:spPr>
      </p:pic>
      <p:pic>
        <p:nvPicPr>
          <p:cNvPr id="13" name="Image 11" descr="preencoded.png"/>
          <p:cNvPicPr>
            <a:picLocks noChangeAspect="1"/>
          </p:cNvPicPr>
          <p:nvPr/>
        </p:nvPicPr>
        <p:blipFill>
          <a:blip r:embed="rId14"/>
          <a:stretch>
            <a:fillRect/>
          </a:stretch>
        </p:blipFill>
        <p:spPr>
          <a:xfrm>
            <a:off x="7993705" y="2417956"/>
            <a:ext cx="380798" cy="556840"/>
          </a:xfrm>
          <a:prstGeom prst="rect">
            <a:avLst/>
          </a:prstGeom>
        </p:spPr>
      </p:pic>
      <p:pic>
        <p:nvPicPr>
          <p:cNvPr id="14" name="Image 12" descr="preencoded.png"/>
          <p:cNvPicPr>
            <a:picLocks noChangeAspect="1"/>
          </p:cNvPicPr>
          <p:nvPr/>
        </p:nvPicPr>
        <p:blipFill>
          <a:blip r:embed="rId15"/>
          <a:stretch>
            <a:fillRect/>
          </a:stretch>
        </p:blipFill>
        <p:spPr>
          <a:xfrm>
            <a:off x="8072736" y="2547885"/>
            <a:ext cx="222736" cy="296982"/>
          </a:xfrm>
          <a:prstGeom prst="rect">
            <a:avLst/>
          </a:prstGeom>
        </p:spPr>
      </p:pic>
      <p:pic>
        <p:nvPicPr>
          <p:cNvPr id="15" name="Image 13" descr="preencoded.png"/>
          <p:cNvPicPr>
            <a:picLocks noChangeAspect="1"/>
          </p:cNvPicPr>
          <p:nvPr/>
        </p:nvPicPr>
        <p:blipFill>
          <a:blip r:embed="rId16"/>
          <a:stretch>
            <a:fillRect/>
          </a:stretch>
        </p:blipFill>
        <p:spPr>
          <a:xfrm>
            <a:off x="890945" y="4682441"/>
            <a:ext cx="3217204" cy="2264484"/>
          </a:xfrm>
          <a:prstGeom prst="rect">
            <a:avLst/>
          </a:prstGeom>
        </p:spPr>
      </p:pic>
      <p:pic>
        <p:nvPicPr>
          <p:cNvPr id="16" name="Image 14" descr="preencoded.png"/>
          <p:cNvPicPr>
            <a:picLocks noChangeAspect="1"/>
          </p:cNvPicPr>
          <p:nvPr/>
        </p:nvPicPr>
        <p:blipFill>
          <a:blip r:embed="rId17"/>
          <a:stretch>
            <a:fillRect/>
          </a:stretch>
        </p:blipFill>
        <p:spPr>
          <a:xfrm>
            <a:off x="1113681" y="4905177"/>
            <a:ext cx="471865" cy="556840"/>
          </a:xfrm>
          <a:prstGeom prst="rect">
            <a:avLst/>
          </a:prstGeom>
        </p:spPr>
      </p:pic>
      <p:pic>
        <p:nvPicPr>
          <p:cNvPr id="17" name="Image 15" descr="preencoded.png"/>
          <p:cNvPicPr>
            <a:picLocks noChangeAspect="1"/>
          </p:cNvPicPr>
          <p:nvPr/>
        </p:nvPicPr>
        <p:blipFill>
          <a:blip r:embed="rId18"/>
          <a:stretch>
            <a:fillRect/>
          </a:stretch>
        </p:blipFill>
        <p:spPr>
          <a:xfrm>
            <a:off x="1210402" y="5035106"/>
            <a:ext cx="278420" cy="296982"/>
          </a:xfrm>
          <a:prstGeom prst="rect">
            <a:avLst/>
          </a:prstGeom>
        </p:spPr>
      </p:pic>
      <p:pic>
        <p:nvPicPr>
          <p:cNvPr id="18" name="Image 16" descr="preencoded.png"/>
          <p:cNvPicPr>
            <a:picLocks noChangeAspect="1"/>
          </p:cNvPicPr>
          <p:nvPr/>
        </p:nvPicPr>
        <p:blipFill>
          <a:blip r:embed="rId19"/>
          <a:stretch>
            <a:fillRect/>
          </a:stretch>
        </p:blipFill>
        <p:spPr>
          <a:xfrm>
            <a:off x="4330884" y="4682441"/>
            <a:ext cx="3217349" cy="2264484"/>
          </a:xfrm>
          <a:prstGeom prst="rect">
            <a:avLst/>
          </a:prstGeom>
        </p:spPr>
      </p:pic>
      <p:pic>
        <p:nvPicPr>
          <p:cNvPr id="19" name="Image 17" descr="preencoded.png"/>
          <p:cNvPicPr>
            <a:picLocks noChangeAspect="1"/>
          </p:cNvPicPr>
          <p:nvPr/>
        </p:nvPicPr>
        <p:blipFill>
          <a:blip r:embed="rId20"/>
          <a:stretch>
            <a:fillRect/>
          </a:stretch>
        </p:blipFill>
        <p:spPr>
          <a:xfrm>
            <a:off x="4553621" y="4905177"/>
            <a:ext cx="506957" cy="556840"/>
          </a:xfrm>
          <a:prstGeom prst="rect">
            <a:avLst/>
          </a:prstGeom>
        </p:spPr>
      </p:pic>
      <p:pic>
        <p:nvPicPr>
          <p:cNvPr id="20" name="Image 18" descr="preencoded.png"/>
          <p:cNvPicPr>
            <a:picLocks noChangeAspect="1"/>
          </p:cNvPicPr>
          <p:nvPr/>
        </p:nvPicPr>
        <p:blipFill>
          <a:blip r:embed="rId21"/>
          <a:stretch>
            <a:fillRect/>
          </a:stretch>
        </p:blipFill>
        <p:spPr>
          <a:xfrm>
            <a:off x="4723572" y="5035106"/>
            <a:ext cx="167052" cy="296982"/>
          </a:xfrm>
          <a:prstGeom prst="rect">
            <a:avLst/>
          </a:prstGeom>
        </p:spPr>
      </p:pic>
      <p:pic>
        <p:nvPicPr>
          <p:cNvPr id="21" name="Image 19" descr="preencoded.png"/>
          <p:cNvPicPr>
            <a:picLocks noChangeAspect="1"/>
          </p:cNvPicPr>
          <p:nvPr/>
        </p:nvPicPr>
        <p:blipFill>
          <a:blip r:embed="rId22"/>
          <a:stretch>
            <a:fillRect/>
          </a:stretch>
        </p:blipFill>
        <p:spPr>
          <a:xfrm>
            <a:off x="7770969" y="4682441"/>
            <a:ext cx="3217204" cy="2264484"/>
          </a:xfrm>
          <a:prstGeom prst="rect">
            <a:avLst/>
          </a:prstGeom>
        </p:spPr>
      </p:pic>
      <p:pic>
        <p:nvPicPr>
          <p:cNvPr id="22" name="Image 20" descr="preencoded.png"/>
          <p:cNvPicPr>
            <a:picLocks noChangeAspect="1"/>
          </p:cNvPicPr>
          <p:nvPr/>
        </p:nvPicPr>
        <p:blipFill>
          <a:blip r:embed="rId23"/>
          <a:stretch>
            <a:fillRect/>
          </a:stretch>
        </p:blipFill>
        <p:spPr>
          <a:xfrm>
            <a:off x="7993705" y="4905177"/>
            <a:ext cx="556840" cy="556840"/>
          </a:xfrm>
          <a:prstGeom prst="rect">
            <a:avLst/>
          </a:prstGeom>
        </p:spPr>
      </p:pic>
      <p:pic>
        <p:nvPicPr>
          <p:cNvPr id="23" name="Image 21" descr="preencoded.png"/>
          <p:cNvPicPr>
            <a:picLocks noChangeAspect="1"/>
          </p:cNvPicPr>
          <p:nvPr/>
        </p:nvPicPr>
        <p:blipFill>
          <a:blip r:embed="rId24"/>
          <a:stretch>
            <a:fillRect/>
          </a:stretch>
        </p:blipFill>
        <p:spPr>
          <a:xfrm>
            <a:off x="8160757" y="5035106"/>
            <a:ext cx="222736" cy="296982"/>
          </a:xfrm>
          <a:prstGeom prst="rect">
            <a:avLst/>
          </a:prstGeom>
        </p:spPr>
      </p:pic>
      <p:sp>
        <p:nvSpPr>
          <p:cNvPr id="24" name="Text 0"/>
          <p:cNvSpPr/>
          <p:nvPr/>
        </p:nvSpPr>
        <p:spPr>
          <a:xfrm>
            <a:off x="890944" y="673190"/>
            <a:ext cx="1211684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Core Benefits of AWS Lambda</a:t>
            </a:r>
            <a:endParaRPr lang="en-US" sz="2631" dirty="0"/>
          </a:p>
        </p:txBody>
      </p:sp>
      <p:sp>
        <p:nvSpPr>
          <p:cNvPr id="25" name="Text 1"/>
          <p:cNvSpPr/>
          <p:nvPr/>
        </p:nvSpPr>
        <p:spPr>
          <a:xfrm>
            <a:off x="890945" y="1378521"/>
            <a:ext cx="10097373"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AWS Lambda offers several significant advantages that make it a compelling choice for serverless computing</a:t>
            </a:r>
            <a:endParaRPr lang="en-US" sz="1461" dirty="0"/>
          </a:p>
        </p:txBody>
      </p:sp>
      <p:sp>
        <p:nvSpPr>
          <p:cNvPr id="26" name="Text 2"/>
          <p:cNvSpPr/>
          <p:nvPr/>
        </p:nvSpPr>
        <p:spPr>
          <a:xfrm>
            <a:off x="1819012" y="2417956"/>
            <a:ext cx="227869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Automatic Scaling</a:t>
            </a:r>
            <a:endParaRPr lang="en-US" sz="1461" dirty="0"/>
          </a:p>
        </p:txBody>
      </p:sp>
      <p:sp>
        <p:nvSpPr>
          <p:cNvPr id="27" name="Text 3"/>
          <p:cNvSpPr/>
          <p:nvPr/>
        </p:nvSpPr>
        <p:spPr>
          <a:xfrm>
            <a:off x="1113681" y="3123287"/>
            <a:ext cx="2771731"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Functions automatically scale from zero to thousands of concurrent executions to meet demand without manual intervention.</a:t>
            </a:r>
            <a:endParaRPr lang="en-US" sz="1169" dirty="0"/>
          </a:p>
        </p:txBody>
      </p:sp>
      <p:sp>
        <p:nvSpPr>
          <p:cNvPr id="28" name="Text 4"/>
          <p:cNvSpPr/>
          <p:nvPr/>
        </p:nvSpPr>
        <p:spPr>
          <a:xfrm>
            <a:off x="5258952" y="2417956"/>
            <a:ext cx="244679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Pay-per-use Pricing</a:t>
            </a:r>
            <a:endParaRPr lang="en-US" sz="1461" dirty="0"/>
          </a:p>
        </p:txBody>
      </p:sp>
      <p:sp>
        <p:nvSpPr>
          <p:cNvPr id="29" name="Text 5"/>
          <p:cNvSpPr/>
          <p:nvPr/>
        </p:nvSpPr>
        <p:spPr>
          <a:xfrm>
            <a:off x="4553620" y="3123287"/>
            <a:ext cx="2771877"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You only pay for the compute time consumed, measured in milliseconds, and the number of requests, with no charges for idle resources.</a:t>
            </a:r>
            <a:endParaRPr lang="en-US" sz="1169" dirty="0"/>
          </a:p>
        </p:txBody>
      </p:sp>
      <p:sp>
        <p:nvSpPr>
          <p:cNvPr id="30" name="Text 6"/>
          <p:cNvSpPr/>
          <p:nvPr/>
        </p:nvSpPr>
        <p:spPr>
          <a:xfrm>
            <a:off x="8522993" y="2417956"/>
            <a:ext cx="2242443"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Reduced Operational Overhead</a:t>
            </a:r>
            <a:endParaRPr lang="en-US" sz="1461" dirty="0"/>
          </a:p>
        </p:txBody>
      </p:sp>
      <p:sp>
        <p:nvSpPr>
          <p:cNvPr id="31" name="Text 7"/>
          <p:cNvSpPr/>
          <p:nvPr/>
        </p:nvSpPr>
        <p:spPr>
          <a:xfrm>
            <a:off x="7993705" y="3123287"/>
            <a:ext cx="2771731"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AWS handles all infrastructure management, including server and operating system maintenance, capacity provisioning, and logging.</a:t>
            </a:r>
            <a:endParaRPr lang="en-US" sz="1169" dirty="0"/>
          </a:p>
        </p:txBody>
      </p:sp>
      <p:sp>
        <p:nvSpPr>
          <p:cNvPr id="32" name="Text 8"/>
          <p:cNvSpPr/>
          <p:nvPr/>
        </p:nvSpPr>
        <p:spPr>
          <a:xfrm>
            <a:off x="1734036" y="4905177"/>
            <a:ext cx="2151376"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Multi-Language Support</a:t>
            </a:r>
            <a:endParaRPr lang="en-US" sz="1461" dirty="0"/>
          </a:p>
        </p:txBody>
      </p:sp>
      <p:sp>
        <p:nvSpPr>
          <p:cNvPr id="33" name="Text 9"/>
          <p:cNvSpPr/>
          <p:nvPr/>
        </p:nvSpPr>
        <p:spPr>
          <a:xfrm>
            <a:off x="1113681" y="5610508"/>
            <a:ext cx="2771731"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Lambda supports various programming languages like Python, Node.js, Java, Go, Ruby, .NET, and custom runtimes for flexible development.</a:t>
            </a:r>
            <a:endParaRPr lang="en-US" sz="1169" dirty="0"/>
          </a:p>
        </p:txBody>
      </p:sp>
      <p:sp>
        <p:nvSpPr>
          <p:cNvPr id="34" name="Text 10"/>
          <p:cNvSpPr/>
          <p:nvPr/>
        </p:nvSpPr>
        <p:spPr>
          <a:xfrm>
            <a:off x="5209068" y="4905177"/>
            <a:ext cx="2116428" cy="519718"/>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Integration with AWS services</a:t>
            </a:r>
            <a:endParaRPr lang="en-US" sz="1315" dirty="0"/>
          </a:p>
        </p:txBody>
      </p:sp>
      <p:sp>
        <p:nvSpPr>
          <p:cNvPr id="35" name="Text 11"/>
          <p:cNvSpPr/>
          <p:nvPr/>
        </p:nvSpPr>
        <p:spPr>
          <a:xfrm>
            <a:off x="4553620" y="5610508"/>
            <a:ext cx="2771877"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Lambda seamlessly integrates with over 200 AWS services, enabling the creation of complex, event-driven architectures.</a:t>
            </a:r>
            <a:endParaRPr lang="en-US" sz="1169" dirty="0"/>
          </a:p>
        </p:txBody>
      </p:sp>
      <p:sp>
        <p:nvSpPr>
          <p:cNvPr id="36" name="Text 12"/>
          <p:cNvSpPr/>
          <p:nvPr/>
        </p:nvSpPr>
        <p:spPr>
          <a:xfrm>
            <a:off x="8699036" y="4905177"/>
            <a:ext cx="111663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Free Tier</a:t>
            </a:r>
            <a:endParaRPr lang="en-US" sz="1461" dirty="0"/>
          </a:p>
        </p:txBody>
      </p:sp>
      <p:sp>
        <p:nvSpPr>
          <p:cNvPr id="37" name="Text 13"/>
          <p:cNvSpPr/>
          <p:nvPr/>
        </p:nvSpPr>
        <p:spPr>
          <a:xfrm>
            <a:off x="7993705" y="5610508"/>
            <a:ext cx="2771731"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Access 1 million free requests per month and generous compute time allowances, enabling testing and small-scale production without costs.</a:t>
            </a:r>
            <a:endParaRPr lang="en-US" sz="1169"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236613"/>
          </a:xfrm>
          <a:prstGeom prst="rect">
            <a:avLst/>
          </a:prstGeom>
        </p:spPr>
      </p:pic>
      <p:pic>
        <p:nvPicPr>
          <p:cNvPr id="3" name="Image 1" descr="preencoded.png"/>
          <p:cNvPicPr>
            <a:picLocks noChangeAspect="1"/>
          </p:cNvPicPr>
          <p:nvPr/>
        </p:nvPicPr>
        <p:blipFill>
          <a:blip r:embed="rId4"/>
          <a:stretch>
            <a:fillRect/>
          </a:stretch>
        </p:blipFill>
        <p:spPr>
          <a:xfrm>
            <a:off x="4315513" y="79227"/>
            <a:ext cx="3248236" cy="2320168"/>
          </a:xfrm>
          <a:prstGeom prst="rect">
            <a:avLst/>
          </a:prstGeom>
        </p:spPr>
      </p:pic>
      <p:pic>
        <p:nvPicPr>
          <p:cNvPr id="5" name="Image 3" descr="preencoded.png"/>
          <p:cNvPicPr>
            <a:picLocks noChangeAspect="1"/>
          </p:cNvPicPr>
          <p:nvPr/>
        </p:nvPicPr>
        <p:blipFill>
          <a:blip r:embed="rId5"/>
          <a:stretch>
            <a:fillRect/>
          </a:stretch>
        </p:blipFill>
        <p:spPr>
          <a:xfrm>
            <a:off x="593963" y="970171"/>
            <a:ext cx="1187926" cy="37123"/>
          </a:xfrm>
          <a:prstGeom prst="rect">
            <a:avLst/>
          </a:prstGeom>
        </p:spPr>
      </p:pic>
      <p:pic>
        <p:nvPicPr>
          <p:cNvPr id="6" name="Image 4" descr="preencoded.png"/>
          <p:cNvPicPr>
            <a:picLocks noChangeAspect="1"/>
          </p:cNvPicPr>
          <p:nvPr/>
        </p:nvPicPr>
        <p:blipFill>
          <a:blip r:embed="rId6"/>
          <a:stretch>
            <a:fillRect/>
          </a:stretch>
        </p:blipFill>
        <p:spPr>
          <a:xfrm>
            <a:off x="593963" y="1712625"/>
            <a:ext cx="3415288" cy="2078871"/>
          </a:xfrm>
          <a:prstGeom prst="rect">
            <a:avLst/>
          </a:prstGeom>
        </p:spPr>
      </p:pic>
      <p:pic>
        <p:nvPicPr>
          <p:cNvPr id="7" name="Image 5" descr="preencoded.png"/>
          <p:cNvPicPr>
            <a:picLocks noChangeAspect="1"/>
          </p:cNvPicPr>
          <p:nvPr/>
        </p:nvPicPr>
        <p:blipFill>
          <a:blip r:embed="rId7"/>
          <a:stretch>
            <a:fillRect/>
          </a:stretch>
        </p:blipFill>
        <p:spPr>
          <a:xfrm>
            <a:off x="779577" y="1898239"/>
            <a:ext cx="556840" cy="556840"/>
          </a:xfrm>
          <a:prstGeom prst="rect">
            <a:avLst/>
          </a:prstGeom>
        </p:spPr>
      </p:pic>
      <p:pic>
        <p:nvPicPr>
          <p:cNvPr id="8" name="Image 6" descr="preencoded.png"/>
          <p:cNvPicPr>
            <a:picLocks noChangeAspect="1"/>
          </p:cNvPicPr>
          <p:nvPr/>
        </p:nvPicPr>
        <p:blipFill>
          <a:blip r:embed="rId8"/>
          <a:stretch>
            <a:fillRect/>
          </a:stretch>
        </p:blipFill>
        <p:spPr>
          <a:xfrm>
            <a:off x="960551" y="2028168"/>
            <a:ext cx="194894" cy="296982"/>
          </a:xfrm>
          <a:prstGeom prst="rect">
            <a:avLst/>
          </a:prstGeom>
        </p:spPr>
      </p:pic>
      <p:pic>
        <p:nvPicPr>
          <p:cNvPr id="9" name="Image 7" descr="preencoded.png"/>
          <p:cNvPicPr>
            <a:picLocks noChangeAspect="1"/>
          </p:cNvPicPr>
          <p:nvPr/>
        </p:nvPicPr>
        <p:blipFill>
          <a:blip r:embed="rId9"/>
          <a:stretch>
            <a:fillRect/>
          </a:stretch>
        </p:blipFill>
        <p:spPr>
          <a:xfrm>
            <a:off x="4231987" y="1712625"/>
            <a:ext cx="3415288" cy="2078871"/>
          </a:xfrm>
          <a:prstGeom prst="rect">
            <a:avLst/>
          </a:prstGeom>
        </p:spPr>
      </p:pic>
      <p:pic>
        <p:nvPicPr>
          <p:cNvPr id="10" name="Image 8" descr="preencoded.png"/>
          <p:cNvPicPr>
            <a:picLocks noChangeAspect="1"/>
          </p:cNvPicPr>
          <p:nvPr/>
        </p:nvPicPr>
        <p:blipFill>
          <a:blip r:embed="rId10"/>
          <a:stretch>
            <a:fillRect/>
          </a:stretch>
        </p:blipFill>
        <p:spPr>
          <a:xfrm>
            <a:off x="4417601" y="1898239"/>
            <a:ext cx="556840" cy="556840"/>
          </a:xfrm>
          <a:prstGeom prst="rect">
            <a:avLst/>
          </a:prstGeom>
        </p:spPr>
      </p:pic>
      <p:pic>
        <p:nvPicPr>
          <p:cNvPr id="11" name="Image 9" descr="preencoded.png"/>
          <p:cNvPicPr>
            <a:picLocks noChangeAspect="1"/>
          </p:cNvPicPr>
          <p:nvPr/>
        </p:nvPicPr>
        <p:blipFill>
          <a:blip r:embed="rId11"/>
          <a:stretch>
            <a:fillRect/>
          </a:stretch>
        </p:blipFill>
        <p:spPr>
          <a:xfrm>
            <a:off x="4598575" y="2028168"/>
            <a:ext cx="194894" cy="296982"/>
          </a:xfrm>
          <a:prstGeom prst="rect">
            <a:avLst/>
          </a:prstGeom>
        </p:spPr>
      </p:pic>
      <p:pic>
        <p:nvPicPr>
          <p:cNvPr id="12" name="Image 10" descr="preencoded.png"/>
          <p:cNvPicPr>
            <a:picLocks noChangeAspect="1"/>
          </p:cNvPicPr>
          <p:nvPr/>
        </p:nvPicPr>
        <p:blipFill>
          <a:blip r:embed="rId9"/>
          <a:stretch>
            <a:fillRect/>
          </a:stretch>
        </p:blipFill>
        <p:spPr>
          <a:xfrm>
            <a:off x="7870011" y="1712625"/>
            <a:ext cx="3415288" cy="2078871"/>
          </a:xfrm>
          <a:prstGeom prst="rect">
            <a:avLst/>
          </a:prstGeom>
        </p:spPr>
      </p:pic>
      <p:pic>
        <p:nvPicPr>
          <p:cNvPr id="13" name="Image 11" descr="preencoded.png"/>
          <p:cNvPicPr>
            <a:picLocks noChangeAspect="1"/>
          </p:cNvPicPr>
          <p:nvPr/>
        </p:nvPicPr>
        <p:blipFill>
          <a:blip r:embed="rId12"/>
          <a:stretch>
            <a:fillRect/>
          </a:stretch>
        </p:blipFill>
        <p:spPr>
          <a:xfrm>
            <a:off x="8055625" y="1898239"/>
            <a:ext cx="556840" cy="556840"/>
          </a:xfrm>
          <a:prstGeom prst="rect">
            <a:avLst/>
          </a:prstGeom>
        </p:spPr>
      </p:pic>
      <p:pic>
        <p:nvPicPr>
          <p:cNvPr id="14" name="Image 12" descr="preencoded.png"/>
          <p:cNvPicPr>
            <a:picLocks noChangeAspect="1"/>
          </p:cNvPicPr>
          <p:nvPr/>
        </p:nvPicPr>
        <p:blipFill>
          <a:blip r:embed="rId13"/>
          <a:stretch>
            <a:fillRect/>
          </a:stretch>
        </p:blipFill>
        <p:spPr>
          <a:xfrm>
            <a:off x="8250519" y="2028168"/>
            <a:ext cx="167052" cy="296982"/>
          </a:xfrm>
          <a:prstGeom prst="rect">
            <a:avLst/>
          </a:prstGeom>
        </p:spPr>
      </p:pic>
      <p:pic>
        <p:nvPicPr>
          <p:cNvPr id="15" name="Image 13" descr="preencoded.png"/>
          <p:cNvPicPr>
            <a:picLocks noChangeAspect="1"/>
          </p:cNvPicPr>
          <p:nvPr/>
        </p:nvPicPr>
        <p:blipFill>
          <a:blip r:embed="rId6"/>
          <a:stretch>
            <a:fillRect/>
          </a:stretch>
        </p:blipFill>
        <p:spPr>
          <a:xfrm>
            <a:off x="593963" y="4014232"/>
            <a:ext cx="3415288" cy="2078871"/>
          </a:xfrm>
          <a:prstGeom prst="rect">
            <a:avLst/>
          </a:prstGeom>
        </p:spPr>
      </p:pic>
      <p:pic>
        <p:nvPicPr>
          <p:cNvPr id="16" name="Image 14" descr="preencoded.png"/>
          <p:cNvPicPr>
            <a:picLocks noChangeAspect="1"/>
          </p:cNvPicPr>
          <p:nvPr/>
        </p:nvPicPr>
        <p:blipFill>
          <a:blip r:embed="rId14"/>
          <a:stretch>
            <a:fillRect/>
          </a:stretch>
        </p:blipFill>
        <p:spPr>
          <a:xfrm>
            <a:off x="779577" y="4199846"/>
            <a:ext cx="556840" cy="556840"/>
          </a:xfrm>
          <a:prstGeom prst="rect">
            <a:avLst/>
          </a:prstGeom>
        </p:spPr>
      </p:pic>
      <p:pic>
        <p:nvPicPr>
          <p:cNvPr id="17" name="Image 15" descr="preencoded.png"/>
          <p:cNvPicPr>
            <a:picLocks noChangeAspect="1"/>
          </p:cNvPicPr>
          <p:nvPr/>
        </p:nvPicPr>
        <p:blipFill>
          <a:blip r:embed="rId15"/>
          <a:stretch>
            <a:fillRect/>
          </a:stretch>
        </p:blipFill>
        <p:spPr>
          <a:xfrm>
            <a:off x="960551" y="4329775"/>
            <a:ext cx="194894" cy="296982"/>
          </a:xfrm>
          <a:prstGeom prst="rect">
            <a:avLst/>
          </a:prstGeom>
        </p:spPr>
      </p:pic>
      <p:pic>
        <p:nvPicPr>
          <p:cNvPr id="18" name="Image 16" descr="preencoded.png"/>
          <p:cNvPicPr>
            <a:picLocks noChangeAspect="1"/>
          </p:cNvPicPr>
          <p:nvPr/>
        </p:nvPicPr>
        <p:blipFill>
          <a:blip r:embed="rId9"/>
          <a:stretch>
            <a:fillRect/>
          </a:stretch>
        </p:blipFill>
        <p:spPr>
          <a:xfrm>
            <a:off x="4231987" y="4014232"/>
            <a:ext cx="3415288" cy="2078871"/>
          </a:xfrm>
          <a:prstGeom prst="rect">
            <a:avLst/>
          </a:prstGeom>
        </p:spPr>
      </p:pic>
      <p:pic>
        <p:nvPicPr>
          <p:cNvPr id="19" name="Image 17" descr="preencoded.png"/>
          <p:cNvPicPr>
            <a:picLocks noChangeAspect="1"/>
          </p:cNvPicPr>
          <p:nvPr/>
        </p:nvPicPr>
        <p:blipFill>
          <a:blip r:embed="rId16"/>
          <a:stretch>
            <a:fillRect/>
          </a:stretch>
        </p:blipFill>
        <p:spPr>
          <a:xfrm>
            <a:off x="4417601" y="4199846"/>
            <a:ext cx="556840" cy="556840"/>
          </a:xfrm>
          <a:prstGeom prst="rect">
            <a:avLst/>
          </a:prstGeom>
        </p:spPr>
      </p:pic>
      <p:pic>
        <p:nvPicPr>
          <p:cNvPr id="20" name="Image 18" descr="preencoded.png"/>
          <p:cNvPicPr>
            <a:picLocks noChangeAspect="1"/>
          </p:cNvPicPr>
          <p:nvPr/>
        </p:nvPicPr>
        <p:blipFill>
          <a:blip r:embed="rId17"/>
          <a:stretch>
            <a:fillRect/>
          </a:stretch>
        </p:blipFill>
        <p:spPr>
          <a:xfrm>
            <a:off x="4612495" y="4329775"/>
            <a:ext cx="167052" cy="296982"/>
          </a:xfrm>
          <a:prstGeom prst="rect">
            <a:avLst/>
          </a:prstGeom>
        </p:spPr>
      </p:pic>
      <p:pic>
        <p:nvPicPr>
          <p:cNvPr id="21" name="Image 19" descr="preencoded.png"/>
          <p:cNvPicPr>
            <a:picLocks noChangeAspect="1"/>
          </p:cNvPicPr>
          <p:nvPr/>
        </p:nvPicPr>
        <p:blipFill>
          <a:blip r:embed="rId9"/>
          <a:stretch>
            <a:fillRect/>
          </a:stretch>
        </p:blipFill>
        <p:spPr>
          <a:xfrm>
            <a:off x="7870011" y="4014232"/>
            <a:ext cx="3415288" cy="2078871"/>
          </a:xfrm>
          <a:prstGeom prst="rect">
            <a:avLst/>
          </a:prstGeom>
        </p:spPr>
      </p:pic>
      <p:pic>
        <p:nvPicPr>
          <p:cNvPr id="22" name="Image 20" descr="preencoded.png"/>
          <p:cNvPicPr>
            <a:picLocks noChangeAspect="1"/>
          </p:cNvPicPr>
          <p:nvPr/>
        </p:nvPicPr>
        <p:blipFill>
          <a:blip r:embed="rId18"/>
          <a:stretch>
            <a:fillRect/>
          </a:stretch>
        </p:blipFill>
        <p:spPr>
          <a:xfrm>
            <a:off x="8055625" y="4199846"/>
            <a:ext cx="556840" cy="556840"/>
          </a:xfrm>
          <a:prstGeom prst="rect">
            <a:avLst/>
          </a:prstGeom>
        </p:spPr>
      </p:pic>
      <p:sp>
        <p:nvSpPr>
          <p:cNvPr id="25"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Language Support</a:t>
            </a:r>
            <a:endParaRPr lang="en-US" sz="2631" dirty="0"/>
          </a:p>
        </p:txBody>
      </p:sp>
      <p:sp>
        <p:nvSpPr>
          <p:cNvPr id="26" name="Text 1"/>
          <p:cNvSpPr/>
          <p:nvPr/>
        </p:nvSpPr>
        <p:spPr>
          <a:xfrm>
            <a:off x="593963" y="1230030"/>
            <a:ext cx="1282960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Lambda offers broad support for various programming languages, providing flexibility for developers.</a:t>
            </a:r>
            <a:endParaRPr lang="en-US" sz="1461" dirty="0"/>
          </a:p>
        </p:txBody>
      </p:sp>
      <p:sp>
        <p:nvSpPr>
          <p:cNvPr id="27" name="Text 2"/>
          <p:cNvSpPr/>
          <p:nvPr/>
        </p:nvSpPr>
        <p:spPr>
          <a:xfrm>
            <a:off x="779576" y="2603570"/>
            <a:ext cx="304406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Node.js</a:t>
            </a:r>
            <a:endParaRPr lang="en-US" sz="1461" dirty="0"/>
          </a:p>
        </p:txBody>
      </p:sp>
      <p:sp>
        <p:nvSpPr>
          <p:cNvPr id="28" name="Text 3"/>
          <p:cNvSpPr/>
          <p:nvPr/>
        </p:nvSpPr>
        <p:spPr>
          <a:xfrm>
            <a:off x="779576" y="2937674"/>
            <a:ext cx="304406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JavaScript runtime for building scalable network applications. Great for APIs and microservices.</a:t>
            </a:r>
            <a:endParaRPr lang="en-US" sz="1169" dirty="0"/>
          </a:p>
        </p:txBody>
      </p:sp>
      <p:sp>
        <p:nvSpPr>
          <p:cNvPr id="29" name="Text 4"/>
          <p:cNvSpPr/>
          <p:nvPr/>
        </p:nvSpPr>
        <p:spPr>
          <a:xfrm>
            <a:off x="4417601" y="2603570"/>
            <a:ext cx="304406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Python</a:t>
            </a:r>
            <a:endParaRPr lang="en-US" sz="1461" dirty="0"/>
          </a:p>
        </p:txBody>
      </p:sp>
      <p:sp>
        <p:nvSpPr>
          <p:cNvPr id="30" name="Text 5"/>
          <p:cNvSpPr/>
          <p:nvPr/>
        </p:nvSpPr>
        <p:spPr>
          <a:xfrm>
            <a:off x="4417601" y="2937674"/>
            <a:ext cx="304406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Popular language with rich ecosystem. Excellent for data processing, AI/ML, and automation.</a:t>
            </a:r>
            <a:endParaRPr lang="en-US" sz="1169" dirty="0"/>
          </a:p>
        </p:txBody>
      </p:sp>
      <p:sp>
        <p:nvSpPr>
          <p:cNvPr id="31" name="Text 6"/>
          <p:cNvSpPr/>
          <p:nvPr/>
        </p:nvSpPr>
        <p:spPr>
          <a:xfrm>
            <a:off x="8055625" y="2603570"/>
            <a:ext cx="304406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Java</a:t>
            </a:r>
            <a:endParaRPr lang="en-US" sz="1461" dirty="0"/>
          </a:p>
        </p:txBody>
      </p:sp>
      <p:sp>
        <p:nvSpPr>
          <p:cNvPr id="32" name="Text 7"/>
          <p:cNvSpPr/>
          <p:nvPr/>
        </p:nvSpPr>
        <p:spPr>
          <a:xfrm>
            <a:off x="8055625" y="2937674"/>
            <a:ext cx="304406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Statically typed language ideal for large-scale applications. Strong performance and reliability.</a:t>
            </a:r>
            <a:endParaRPr lang="en-US" sz="1169" dirty="0"/>
          </a:p>
        </p:txBody>
      </p:sp>
      <p:sp>
        <p:nvSpPr>
          <p:cNvPr id="33" name="Text 8"/>
          <p:cNvSpPr/>
          <p:nvPr/>
        </p:nvSpPr>
        <p:spPr>
          <a:xfrm>
            <a:off x="779576" y="4905177"/>
            <a:ext cx="304406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a:t>
            </a:r>
            <a:endParaRPr lang="en-US" sz="1461" dirty="0"/>
          </a:p>
        </p:txBody>
      </p:sp>
      <p:sp>
        <p:nvSpPr>
          <p:cNvPr id="34" name="Text 9"/>
          <p:cNvSpPr/>
          <p:nvPr/>
        </p:nvSpPr>
        <p:spPr>
          <a:xfrm>
            <a:off x="779576" y="5239281"/>
            <a:ext cx="304406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Language developed by Microsoft. Great for .NET applications and Windows integration.</a:t>
            </a:r>
            <a:endParaRPr lang="en-US" sz="1169" dirty="0"/>
          </a:p>
        </p:txBody>
      </p:sp>
      <p:sp>
        <p:nvSpPr>
          <p:cNvPr id="35" name="Text 10"/>
          <p:cNvSpPr/>
          <p:nvPr/>
        </p:nvSpPr>
        <p:spPr>
          <a:xfrm>
            <a:off x="4417601" y="4905177"/>
            <a:ext cx="304406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Go</a:t>
            </a:r>
            <a:endParaRPr lang="en-US" sz="1461" dirty="0"/>
          </a:p>
        </p:txBody>
      </p:sp>
      <p:sp>
        <p:nvSpPr>
          <p:cNvPr id="36" name="Text 11"/>
          <p:cNvSpPr/>
          <p:nvPr/>
        </p:nvSpPr>
        <p:spPr>
          <a:xfrm>
            <a:off x="4417601" y="5239281"/>
            <a:ext cx="304406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Compiled language known for simplicity and efficiency. Excellent for microservices and cloud functions.</a:t>
            </a:r>
            <a:endParaRPr lang="en-US" sz="1169" dirty="0"/>
          </a:p>
        </p:txBody>
      </p:sp>
      <p:sp>
        <p:nvSpPr>
          <p:cNvPr id="37" name="Text 12"/>
          <p:cNvSpPr/>
          <p:nvPr/>
        </p:nvSpPr>
        <p:spPr>
          <a:xfrm>
            <a:off x="8055625" y="4905177"/>
            <a:ext cx="304406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Ruby</a:t>
            </a:r>
            <a:endParaRPr lang="en-US" sz="1461" dirty="0"/>
          </a:p>
        </p:txBody>
      </p:sp>
      <p:sp>
        <p:nvSpPr>
          <p:cNvPr id="38" name="Text 13"/>
          <p:cNvSpPr/>
          <p:nvPr/>
        </p:nvSpPr>
        <p:spPr>
          <a:xfrm>
            <a:off x="8055625" y="5239281"/>
            <a:ext cx="304406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Dynamic language focused on simplicity and productivity. Good for rapid development and prototyping.</a:t>
            </a:r>
            <a:endParaRPr lang="en-US" sz="1169" dirty="0"/>
          </a:p>
        </p:txBody>
      </p:sp>
      <p:sp>
        <p:nvSpPr>
          <p:cNvPr id="42" name="Text 17"/>
          <p:cNvSpPr/>
          <p:nvPr/>
        </p:nvSpPr>
        <p:spPr>
          <a:xfrm>
            <a:off x="11076194" y="8047026"/>
            <a:ext cx="250926"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057937"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371226"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890944" y="1118662"/>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4" y="1452766"/>
            <a:ext cx="4900196" cy="1336417"/>
          </a:xfrm>
          <a:prstGeom prst="rect">
            <a:avLst/>
          </a:prstGeom>
        </p:spPr>
      </p:pic>
      <p:pic>
        <p:nvPicPr>
          <p:cNvPr id="7" name="Image 5" descr="preencoded.png"/>
          <p:cNvPicPr>
            <a:picLocks noChangeAspect="1"/>
          </p:cNvPicPr>
          <p:nvPr/>
        </p:nvPicPr>
        <p:blipFill>
          <a:blip r:embed="rId8"/>
          <a:stretch>
            <a:fillRect/>
          </a:stretch>
        </p:blipFill>
        <p:spPr>
          <a:xfrm>
            <a:off x="1039435" y="1601257"/>
            <a:ext cx="222736" cy="296982"/>
          </a:xfrm>
          <a:prstGeom prst="rect">
            <a:avLst/>
          </a:prstGeom>
        </p:spPr>
      </p:pic>
      <p:pic>
        <p:nvPicPr>
          <p:cNvPr id="8" name="Image 6" descr="preencoded.png"/>
          <p:cNvPicPr>
            <a:picLocks noChangeAspect="1"/>
          </p:cNvPicPr>
          <p:nvPr/>
        </p:nvPicPr>
        <p:blipFill>
          <a:blip r:embed="rId7"/>
          <a:stretch>
            <a:fillRect/>
          </a:stretch>
        </p:blipFill>
        <p:spPr>
          <a:xfrm>
            <a:off x="890944" y="3011919"/>
            <a:ext cx="4900196" cy="1336417"/>
          </a:xfrm>
          <a:prstGeom prst="rect">
            <a:avLst/>
          </a:prstGeom>
        </p:spPr>
      </p:pic>
      <p:pic>
        <p:nvPicPr>
          <p:cNvPr id="9" name="Image 7" descr="preencoded.png"/>
          <p:cNvPicPr>
            <a:picLocks noChangeAspect="1"/>
          </p:cNvPicPr>
          <p:nvPr/>
        </p:nvPicPr>
        <p:blipFill>
          <a:blip r:embed="rId9"/>
          <a:stretch>
            <a:fillRect/>
          </a:stretch>
        </p:blipFill>
        <p:spPr>
          <a:xfrm>
            <a:off x="1039436" y="3160410"/>
            <a:ext cx="250578" cy="296982"/>
          </a:xfrm>
          <a:prstGeom prst="rect">
            <a:avLst/>
          </a:prstGeom>
        </p:spPr>
      </p:pic>
      <p:pic>
        <p:nvPicPr>
          <p:cNvPr id="10" name="Image 8" descr="preencoded.png"/>
          <p:cNvPicPr>
            <a:picLocks noChangeAspect="1"/>
          </p:cNvPicPr>
          <p:nvPr/>
        </p:nvPicPr>
        <p:blipFill>
          <a:blip r:embed="rId7"/>
          <a:stretch>
            <a:fillRect/>
          </a:stretch>
        </p:blipFill>
        <p:spPr>
          <a:xfrm>
            <a:off x="890944" y="4571073"/>
            <a:ext cx="4900196" cy="1336417"/>
          </a:xfrm>
          <a:prstGeom prst="rect">
            <a:avLst/>
          </a:prstGeom>
        </p:spPr>
      </p:pic>
      <p:pic>
        <p:nvPicPr>
          <p:cNvPr id="11" name="Image 9" descr="preencoded.png"/>
          <p:cNvPicPr>
            <a:picLocks noChangeAspect="1"/>
          </p:cNvPicPr>
          <p:nvPr/>
        </p:nvPicPr>
        <p:blipFill>
          <a:blip r:embed="rId10"/>
          <a:stretch>
            <a:fillRect/>
          </a:stretch>
        </p:blipFill>
        <p:spPr>
          <a:xfrm>
            <a:off x="1039436" y="4719563"/>
            <a:ext cx="194894" cy="296982"/>
          </a:xfrm>
          <a:prstGeom prst="rect">
            <a:avLst/>
          </a:prstGeom>
        </p:spPr>
      </p:pic>
      <p:pic>
        <p:nvPicPr>
          <p:cNvPr id="12" name="Image 10" descr="preencoded.png"/>
          <p:cNvPicPr>
            <a:picLocks noChangeAspect="1"/>
          </p:cNvPicPr>
          <p:nvPr/>
        </p:nvPicPr>
        <p:blipFill>
          <a:blip r:embed="rId11"/>
          <a:stretch>
            <a:fillRect/>
          </a:stretch>
        </p:blipFill>
        <p:spPr>
          <a:xfrm>
            <a:off x="6088122" y="1452766"/>
            <a:ext cx="4900196" cy="4454723"/>
          </a:xfrm>
          <a:prstGeom prst="rect">
            <a:avLst/>
          </a:prstGeom>
        </p:spPr>
      </p:pic>
      <p:pic>
        <p:nvPicPr>
          <p:cNvPr id="13" name="Image 11" descr="preencoded.png"/>
          <p:cNvPicPr>
            <a:picLocks noChangeAspect="1"/>
          </p:cNvPicPr>
          <p:nvPr/>
        </p:nvPicPr>
        <p:blipFill>
          <a:blip r:embed="rId12"/>
          <a:stretch>
            <a:fillRect/>
          </a:stretch>
        </p:blipFill>
        <p:spPr>
          <a:xfrm>
            <a:off x="6310858" y="2343711"/>
            <a:ext cx="835261" cy="890945"/>
          </a:xfrm>
          <a:prstGeom prst="rect">
            <a:avLst/>
          </a:prstGeom>
        </p:spPr>
      </p:pic>
      <p:pic>
        <p:nvPicPr>
          <p:cNvPr id="14" name="Image 12" descr="preencoded.png"/>
          <p:cNvPicPr>
            <a:picLocks noChangeAspect="1"/>
          </p:cNvPicPr>
          <p:nvPr/>
        </p:nvPicPr>
        <p:blipFill>
          <a:blip r:embed="rId13"/>
          <a:stretch>
            <a:fillRect/>
          </a:stretch>
        </p:blipFill>
        <p:spPr>
          <a:xfrm>
            <a:off x="6552155" y="2622131"/>
            <a:ext cx="352666" cy="334104"/>
          </a:xfrm>
          <a:prstGeom prst="rect">
            <a:avLst/>
          </a:prstGeom>
        </p:spPr>
      </p:pic>
      <p:pic>
        <p:nvPicPr>
          <p:cNvPr id="15" name="Image 13" descr="preencoded.png"/>
          <p:cNvPicPr>
            <a:picLocks noChangeAspect="1"/>
          </p:cNvPicPr>
          <p:nvPr/>
        </p:nvPicPr>
        <p:blipFill>
          <a:blip r:embed="rId14"/>
          <a:stretch>
            <a:fillRect/>
          </a:stretch>
        </p:blipFill>
        <p:spPr>
          <a:xfrm>
            <a:off x="7285329" y="2779903"/>
            <a:ext cx="696051" cy="18561"/>
          </a:xfrm>
          <a:prstGeom prst="rect">
            <a:avLst/>
          </a:prstGeom>
        </p:spPr>
      </p:pic>
      <p:pic>
        <p:nvPicPr>
          <p:cNvPr id="16" name="Image 14" descr="preencoded.png"/>
          <p:cNvPicPr>
            <a:picLocks noChangeAspect="1"/>
          </p:cNvPicPr>
          <p:nvPr/>
        </p:nvPicPr>
        <p:blipFill>
          <a:blip r:embed="rId15"/>
          <a:stretch>
            <a:fillRect/>
          </a:stretch>
        </p:blipFill>
        <p:spPr>
          <a:xfrm>
            <a:off x="8120589" y="2343711"/>
            <a:ext cx="835261" cy="890945"/>
          </a:xfrm>
          <a:prstGeom prst="rect">
            <a:avLst/>
          </a:prstGeom>
        </p:spPr>
      </p:pic>
      <p:pic>
        <p:nvPicPr>
          <p:cNvPr id="17" name="Image 15" descr="preencoded.png"/>
          <p:cNvPicPr>
            <a:picLocks noChangeAspect="1"/>
          </p:cNvPicPr>
          <p:nvPr/>
        </p:nvPicPr>
        <p:blipFill>
          <a:blip r:embed="rId16"/>
          <a:stretch>
            <a:fillRect/>
          </a:stretch>
        </p:blipFill>
        <p:spPr>
          <a:xfrm>
            <a:off x="8361887" y="2622131"/>
            <a:ext cx="352666" cy="334104"/>
          </a:xfrm>
          <a:prstGeom prst="rect">
            <a:avLst/>
          </a:prstGeom>
        </p:spPr>
      </p:pic>
      <p:pic>
        <p:nvPicPr>
          <p:cNvPr id="18" name="Image 16" descr="preencoded.png"/>
          <p:cNvPicPr>
            <a:picLocks noChangeAspect="1"/>
          </p:cNvPicPr>
          <p:nvPr/>
        </p:nvPicPr>
        <p:blipFill>
          <a:blip r:embed="rId14"/>
          <a:stretch>
            <a:fillRect/>
          </a:stretch>
        </p:blipFill>
        <p:spPr>
          <a:xfrm>
            <a:off x="9095060" y="2779903"/>
            <a:ext cx="696051" cy="18561"/>
          </a:xfrm>
          <a:prstGeom prst="rect">
            <a:avLst/>
          </a:prstGeom>
        </p:spPr>
      </p:pic>
      <p:pic>
        <p:nvPicPr>
          <p:cNvPr id="19" name="Image 17" descr="preencoded.png"/>
          <p:cNvPicPr>
            <a:picLocks noChangeAspect="1"/>
          </p:cNvPicPr>
          <p:nvPr/>
        </p:nvPicPr>
        <p:blipFill>
          <a:blip r:embed="rId17"/>
          <a:stretch>
            <a:fillRect/>
          </a:stretch>
        </p:blipFill>
        <p:spPr>
          <a:xfrm>
            <a:off x="9930321" y="2343711"/>
            <a:ext cx="835261" cy="890945"/>
          </a:xfrm>
          <a:prstGeom prst="rect">
            <a:avLst/>
          </a:prstGeom>
        </p:spPr>
      </p:pic>
      <p:pic>
        <p:nvPicPr>
          <p:cNvPr id="20" name="Image 18" descr="preencoded.png"/>
          <p:cNvPicPr>
            <a:picLocks noChangeAspect="1"/>
          </p:cNvPicPr>
          <p:nvPr/>
        </p:nvPicPr>
        <p:blipFill>
          <a:blip r:embed="rId18"/>
          <a:stretch>
            <a:fillRect/>
          </a:stretch>
        </p:blipFill>
        <p:spPr>
          <a:xfrm>
            <a:off x="10227302" y="2622131"/>
            <a:ext cx="241298" cy="334104"/>
          </a:xfrm>
          <a:prstGeom prst="rect">
            <a:avLst/>
          </a:prstGeom>
        </p:spPr>
      </p:pic>
      <p:pic>
        <p:nvPicPr>
          <p:cNvPr id="21" name="Image 19" descr="preencoded.png"/>
          <p:cNvPicPr>
            <a:picLocks noChangeAspect="1"/>
          </p:cNvPicPr>
          <p:nvPr/>
        </p:nvPicPr>
        <p:blipFill>
          <a:blip r:embed="rId19"/>
          <a:stretch>
            <a:fillRect/>
          </a:stretch>
        </p:blipFill>
        <p:spPr>
          <a:xfrm>
            <a:off x="6310858" y="4162723"/>
            <a:ext cx="4454723" cy="1522031"/>
          </a:xfrm>
          <a:prstGeom prst="rect">
            <a:avLst/>
          </a:prstGeom>
        </p:spPr>
      </p:pic>
      <p:sp>
        <p:nvSpPr>
          <p:cNvPr id="22" name="Text 0"/>
          <p:cNvSpPr/>
          <p:nvPr/>
        </p:nvSpPr>
        <p:spPr>
          <a:xfrm>
            <a:off x="890945" y="673190"/>
            <a:ext cx="10097373"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Functions and Handlers</a:t>
            </a:r>
            <a:endParaRPr lang="en-US" sz="2631" dirty="0"/>
          </a:p>
        </p:txBody>
      </p:sp>
      <p:sp>
        <p:nvSpPr>
          <p:cNvPr id="23" name="Text 1"/>
          <p:cNvSpPr/>
          <p:nvPr/>
        </p:nvSpPr>
        <p:spPr>
          <a:xfrm>
            <a:off x="1373540" y="1619818"/>
            <a:ext cx="228826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Lambda Functions</a:t>
            </a:r>
            <a:endParaRPr lang="en-US" sz="1461" dirty="0"/>
          </a:p>
        </p:txBody>
      </p:sp>
      <p:sp>
        <p:nvSpPr>
          <p:cNvPr id="24" name="Text 2"/>
          <p:cNvSpPr/>
          <p:nvPr/>
        </p:nvSpPr>
        <p:spPr>
          <a:xfrm>
            <a:off x="1039435" y="1972484"/>
            <a:ext cx="4603214"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Self-contained pieces of code that execute in response to specific events. They are the basic building blocks for creating serverless applications.</a:t>
            </a:r>
            <a:endParaRPr lang="en-US" sz="1169" dirty="0"/>
          </a:p>
        </p:txBody>
      </p:sp>
      <p:sp>
        <p:nvSpPr>
          <p:cNvPr id="25" name="Text 3"/>
          <p:cNvSpPr/>
          <p:nvPr/>
        </p:nvSpPr>
        <p:spPr>
          <a:xfrm>
            <a:off x="1401382" y="3178971"/>
            <a:ext cx="112464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Handlers</a:t>
            </a:r>
            <a:endParaRPr lang="en-US" sz="1461" dirty="0"/>
          </a:p>
        </p:txBody>
      </p:sp>
      <p:sp>
        <p:nvSpPr>
          <p:cNvPr id="26" name="Text 4"/>
          <p:cNvSpPr/>
          <p:nvPr/>
        </p:nvSpPr>
        <p:spPr>
          <a:xfrm>
            <a:off x="1039435" y="3531637"/>
            <a:ext cx="4603214"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entry point for your code, designated to process event data. Only one method in a Lambda function can be marked as the handler.</a:t>
            </a:r>
            <a:endParaRPr lang="en-US" sz="1169" dirty="0"/>
          </a:p>
        </p:txBody>
      </p:sp>
      <p:sp>
        <p:nvSpPr>
          <p:cNvPr id="27" name="Text 5"/>
          <p:cNvSpPr/>
          <p:nvPr/>
        </p:nvSpPr>
        <p:spPr>
          <a:xfrm>
            <a:off x="1345698" y="4738125"/>
            <a:ext cx="138305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Event Data</a:t>
            </a:r>
            <a:endParaRPr lang="en-US" sz="1461" dirty="0"/>
          </a:p>
        </p:txBody>
      </p:sp>
      <p:sp>
        <p:nvSpPr>
          <p:cNvPr id="28" name="Text 6"/>
          <p:cNvSpPr/>
          <p:nvPr/>
        </p:nvSpPr>
        <p:spPr>
          <a:xfrm>
            <a:off x="1039435" y="5090790"/>
            <a:ext cx="4603214"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Information about the trigger that caused the function to execute, containing details relevant to the event (e.g., bucket name, object key for S3 events).</a:t>
            </a:r>
            <a:endParaRPr lang="en-US" sz="1169" dirty="0"/>
          </a:p>
        </p:txBody>
      </p:sp>
      <p:sp>
        <p:nvSpPr>
          <p:cNvPr id="29" name="Text 7"/>
          <p:cNvSpPr/>
          <p:nvPr/>
        </p:nvSpPr>
        <p:spPr>
          <a:xfrm>
            <a:off x="6310858" y="1675502"/>
            <a:ext cx="4454723"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How Functions and Handlers Work Together</a:t>
            </a:r>
            <a:endParaRPr lang="en-US" sz="1461" dirty="0"/>
          </a:p>
        </p:txBody>
      </p:sp>
      <p:sp>
        <p:nvSpPr>
          <p:cNvPr id="30" name="Text 8"/>
          <p:cNvSpPr/>
          <p:nvPr/>
        </p:nvSpPr>
        <p:spPr>
          <a:xfrm>
            <a:off x="6310858" y="3457392"/>
            <a:ext cx="4454723"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Trigger</a:t>
            </a:r>
            <a:endParaRPr lang="en-US" sz="1023" dirty="0"/>
          </a:p>
        </p:txBody>
      </p:sp>
      <p:sp>
        <p:nvSpPr>
          <p:cNvPr id="31" name="Text 9"/>
          <p:cNvSpPr/>
          <p:nvPr/>
        </p:nvSpPr>
        <p:spPr>
          <a:xfrm>
            <a:off x="6310858" y="3643005"/>
            <a:ext cx="4454723"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Function</a:t>
            </a:r>
            <a:endParaRPr lang="en-US" sz="1023" dirty="0"/>
          </a:p>
        </p:txBody>
      </p:sp>
      <p:sp>
        <p:nvSpPr>
          <p:cNvPr id="32" name="Text 10"/>
          <p:cNvSpPr/>
          <p:nvPr/>
        </p:nvSpPr>
        <p:spPr>
          <a:xfrm>
            <a:off x="6310858" y="3828619"/>
            <a:ext cx="4454723"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Resource</a:t>
            </a:r>
            <a:endParaRPr lang="en-US" sz="1023" dirty="0"/>
          </a:p>
        </p:txBody>
      </p:sp>
      <p:sp>
        <p:nvSpPr>
          <p:cNvPr id="33" name="Text 11"/>
          <p:cNvSpPr/>
          <p:nvPr/>
        </p:nvSpPr>
        <p:spPr>
          <a:xfrm>
            <a:off x="6422226" y="4292652"/>
            <a:ext cx="4756201" cy="1262172"/>
          </a:xfrm>
          <a:prstGeom prst="rect">
            <a:avLst/>
          </a:prstGeom>
          <a:noFill/>
          <a:ln/>
        </p:spPr>
        <p:txBody>
          <a:bodyPr vert="horz" wrap="square" lIns="0" tIns="0" rIns="0" bIns="0" rtlCol="0" anchor="t"/>
          <a:lstStyle/>
          <a:p>
            <a:pPr>
              <a:lnSpc>
                <a:spcPts val="1461"/>
              </a:lnSpc>
            </a:pPr>
            <a:r>
              <a:rPr lang="en-US" sz="1023" dirty="0">
                <a:solidFill>
                  <a:srgbClr val="000000"/>
                </a:solidFill>
                <a:latin typeface="ui-monospace" pitchFamily="34" charset="0"/>
                <a:ea typeface="ui-monospace" pitchFamily="34" charset="-122"/>
                <a:cs typeface="ui-monospace" pitchFamily="34" charset="-120"/>
              </a:rPr>
              <a:t>def lambda_handler(event, context):</a:t>
            </a:r>
            <a:endParaRPr lang="en-US" sz="1023" dirty="0"/>
          </a:p>
          <a:p>
            <a:pPr>
              <a:lnSpc>
                <a:spcPts val="1461"/>
              </a:lnSpc>
            </a:pPr>
            <a:r>
              <a:rPr lang="en-US" sz="1023" dirty="0">
                <a:solidFill>
                  <a:srgbClr val="000000"/>
                </a:solidFill>
                <a:latin typeface="ui-monospace" pitchFamily="34" charset="0"/>
                <a:ea typeface="ui-monospace" pitchFamily="34" charset="-122"/>
                <a:cs typeface="ui-monospace" pitchFamily="34" charset="-120"/>
              </a:rPr>
              <a:t>    # Handler processes event data</a:t>
            </a:r>
            <a:endParaRPr lang="en-US" sz="1023" dirty="0"/>
          </a:p>
          <a:p>
            <a:pPr>
              <a:lnSpc>
                <a:spcPts val="1461"/>
              </a:lnSpc>
            </a:pPr>
            <a:r>
              <a:rPr lang="en-US" sz="1023" dirty="0">
                <a:solidFill>
                  <a:srgbClr val="000000"/>
                </a:solidFill>
                <a:latin typeface="ui-monospace" pitchFamily="34" charset="0"/>
                <a:ea typeface="ui-monospace" pitchFamily="34" charset="-122"/>
                <a:cs typeface="ui-monospace" pitchFamily="34" charset="-120"/>
              </a:rPr>
              <a:t>    bucket_name = event['Records'][0]['s3']['bucket']['name']</a:t>
            </a:r>
            <a:endParaRPr lang="en-US" sz="1023" dirty="0"/>
          </a:p>
          <a:p>
            <a:pPr>
              <a:lnSpc>
                <a:spcPts val="1461"/>
              </a:lnSpc>
            </a:pPr>
            <a:r>
              <a:rPr lang="en-US" sz="1023" dirty="0">
                <a:solidFill>
                  <a:srgbClr val="000000"/>
                </a:solidFill>
                <a:latin typeface="ui-monospace" pitchFamily="34" charset="0"/>
                <a:ea typeface="ui-monospace" pitchFamily="34" charset="-122"/>
                <a:cs typeface="ui-monospace" pitchFamily="34" charset="-120"/>
              </a:rPr>
              <a:t>    object_key = event['Records'][0]['s3']['object']['key']</a:t>
            </a:r>
            <a:endParaRPr lang="en-US" sz="1023" dirty="0"/>
          </a:p>
          <a:p>
            <a:pPr>
              <a:lnSpc>
                <a:spcPts val="1461"/>
              </a:lnSpc>
            </a:pPr>
            <a:r>
              <a:rPr lang="en-US" sz="1023" dirty="0">
                <a:solidFill>
                  <a:srgbClr val="000000"/>
                </a:solidFill>
                <a:latin typeface="ui-monospace" pitchFamily="34" charset="0"/>
                <a:ea typeface="ui-monospace" pitchFamily="34" charset="-122"/>
                <a:cs typeface="ui-monospace" pitchFamily="34" charset="-120"/>
              </a:rPr>
              <a:t>    </a:t>
            </a:r>
            <a:endParaRPr lang="en-US" sz="1023" dirty="0"/>
          </a:p>
          <a:p>
            <a:pPr>
              <a:lnSpc>
                <a:spcPts val="1461"/>
              </a:lnSpc>
            </a:pPr>
            <a:r>
              <a:rPr lang="en-US" sz="1023" dirty="0">
                <a:solidFill>
                  <a:srgbClr val="000000"/>
                </a:solidFill>
                <a:latin typeface="ui-monospace" pitchFamily="34" charset="0"/>
                <a:ea typeface="ui-monospace" pitchFamily="34" charset="-122"/>
                <a:cs typeface="ui-monospace" pitchFamily="34" charset="-120"/>
              </a:rPr>
              <a:t>    # Process the data...</a:t>
            </a:r>
            <a:endParaRPr lang="en-US" sz="1023" dirty="0"/>
          </a:p>
          <a:p>
            <a:pPr>
              <a:lnSpc>
                <a:spcPts val="1461"/>
              </a:lnSpc>
            </a:pPr>
            <a:r>
              <a:rPr lang="en-US" sz="1023" dirty="0">
                <a:solidFill>
                  <a:srgbClr val="000000"/>
                </a:solidFill>
                <a:latin typeface="ui-monospace" pitchFamily="34" charset="0"/>
                <a:ea typeface="ui-monospace" pitchFamily="34" charset="-122"/>
                <a:cs typeface="ui-monospace" pitchFamily="34" charset="-120"/>
              </a:rPr>
              <a:t>    return "Success"</a:t>
            </a:r>
            <a:endParaRPr lang="en-US" sz="102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606439"/>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385459"/>
            <a:ext cx="2375853" cy="2375853"/>
          </a:xfrm>
          <a:prstGeom prst="rect">
            <a:avLst/>
          </a:prstGeom>
        </p:spPr>
      </p:pic>
      <p:pic>
        <p:nvPicPr>
          <p:cNvPr id="5" name="Image 3" descr="preencoded.png"/>
          <p:cNvPicPr>
            <a:picLocks noChangeAspect="1"/>
          </p:cNvPicPr>
          <p:nvPr/>
        </p:nvPicPr>
        <p:blipFill>
          <a:blip r:embed="rId6"/>
          <a:stretch>
            <a:fillRect/>
          </a:stretch>
        </p:blipFill>
        <p:spPr>
          <a:xfrm>
            <a:off x="890944" y="1118662"/>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4" y="2195220"/>
            <a:ext cx="4900196" cy="3266797"/>
          </a:xfrm>
          <a:prstGeom prst="rect">
            <a:avLst/>
          </a:prstGeom>
        </p:spPr>
      </p:pic>
      <p:pic>
        <p:nvPicPr>
          <p:cNvPr id="7" name="Image 5" descr="preencoded.png"/>
          <p:cNvPicPr>
            <a:picLocks noChangeAspect="1"/>
          </p:cNvPicPr>
          <p:nvPr/>
        </p:nvPicPr>
        <p:blipFill>
          <a:blip r:embed="rId8"/>
          <a:stretch>
            <a:fillRect/>
          </a:stretch>
        </p:blipFill>
        <p:spPr>
          <a:xfrm>
            <a:off x="1113681" y="2417956"/>
            <a:ext cx="445472" cy="445472"/>
          </a:xfrm>
          <a:prstGeom prst="rect">
            <a:avLst/>
          </a:prstGeom>
        </p:spPr>
      </p:pic>
      <p:pic>
        <p:nvPicPr>
          <p:cNvPr id="8" name="Image 6" descr="preencoded.png"/>
          <p:cNvPicPr>
            <a:picLocks noChangeAspect="1"/>
          </p:cNvPicPr>
          <p:nvPr/>
        </p:nvPicPr>
        <p:blipFill>
          <a:blip r:embed="rId9"/>
          <a:stretch>
            <a:fillRect/>
          </a:stretch>
        </p:blipFill>
        <p:spPr>
          <a:xfrm>
            <a:off x="1243610" y="2510763"/>
            <a:ext cx="185613" cy="259859"/>
          </a:xfrm>
          <a:prstGeom prst="rect">
            <a:avLst/>
          </a:prstGeom>
        </p:spPr>
      </p:pic>
      <p:pic>
        <p:nvPicPr>
          <p:cNvPr id="9" name="Image 7" descr="preencoded.png"/>
          <p:cNvPicPr>
            <a:picLocks noChangeAspect="1"/>
          </p:cNvPicPr>
          <p:nvPr/>
        </p:nvPicPr>
        <p:blipFill>
          <a:blip r:embed="rId10"/>
          <a:stretch>
            <a:fillRect/>
          </a:stretch>
        </p:blipFill>
        <p:spPr>
          <a:xfrm>
            <a:off x="1113681" y="3643005"/>
            <a:ext cx="148491" cy="148491"/>
          </a:xfrm>
          <a:prstGeom prst="rect">
            <a:avLst/>
          </a:prstGeom>
        </p:spPr>
      </p:pic>
      <p:pic>
        <p:nvPicPr>
          <p:cNvPr id="10" name="Image 8" descr="preencoded.png"/>
          <p:cNvPicPr>
            <a:picLocks noChangeAspect="1"/>
          </p:cNvPicPr>
          <p:nvPr/>
        </p:nvPicPr>
        <p:blipFill>
          <a:blip r:embed="rId10"/>
          <a:stretch>
            <a:fillRect/>
          </a:stretch>
        </p:blipFill>
        <p:spPr>
          <a:xfrm>
            <a:off x="1113681" y="4162723"/>
            <a:ext cx="148491" cy="148491"/>
          </a:xfrm>
          <a:prstGeom prst="rect">
            <a:avLst/>
          </a:prstGeom>
        </p:spPr>
      </p:pic>
      <p:pic>
        <p:nvPicPr>
          <p:cNvPr id="11" name="Image 9" descr="preencoded.png"/>
          <p:cNvPicPr>
            <a:picLocks noChangeAspect="1"/>
          </p:cNvPicPr>
          <p:nvPr/>
        </p:nvPicPr>
        <p:blipFill>
          <a:blip r:embed="rId10"/>
          <a:stretch>
            <a:fillRect/>
          </a:stretch>
        </p:blipFill>
        <p:spPr>
          <a:xfrm>
            <a:off x="1113681" y="4682441"/>
            <a:ext cx="148491" cy="148491"/>
          </a:xfrm>
          <a:prstGeom prst="rect">
            <a:avLst/>
          </a:prstGeom>
        </p:spPr>
      </p:pic>
      <p:pic>
        <p:nvPicPr>
          <p:cNvPr id="12" name="Image 10" descr="preencoded.png"/>
          <p:cNvPicPr>
            <a:picLocks noChangeAspect="1"/>
          </p:cNvPicPr>
          <p:nvPr/>
        </p:nvPicPr>
        <p:blipFill>
          <a:blip r:embed="rId11"/>
          <a:stretch>
            <a:fillRect/>
          </a:stretch>
        </p:blipFill>
        <p:spPr>
          <a:xfrm>
            <a:off x="6088122" y="2195220"/>
            <a:ext cx="4900196" cy="3266797"/>
          </a:xfrm>
          <a:prstGeom prst="rect">
            <a:avLst/>
          </a:prstGeom>
        </p:spPr>
      </p:pic>
      <p:pic>
        <p:nvPicPr>
          <p:cNvPr id="13" name="Image 11" descr="preencoded.png"/>
          <p:cNvPicPr>
            <a:picLocks noChangeAspect="1"/>
          </p:cNvPicPr>
          <p:nvPr/>
        </p:nvPicPr>
        <p:blipFill>
          <a:blip r:embed="rId12"/>
          <a:stretch>
            <a:fillRect/>
          </a:stretch>
        </p:blipFill>
        <p:spPr>
          <a:xfrm>
            <a:off x="6310858" y="2417956"/>
            <a:ext cx="445472" cy="445472"/>
          </a:xfrm>
          <a:prstGeom prst="rect">
            <a:avLst/>
          </a:prstGeom>
        </p:spPr>
      </p:pic>
      <p:pic>
        <p:nvPicPr>
          <p:cNvPr id="14" name="Image 12" descr="preencoded.png"/>
          <p:cNvPicPr>
            <a:picLocks noChangeAspect="1"/>
          </p:cNvPicPr>
          <p:nvPr/>
        </p:nvPicPr>
        <p:blipFill>
          <a:blip r:embed="rId13"/>
          <a:stretch>
            <a:fillRect/>
          </a:stretch>
        </p:blipFill>
        <p:spPr>
          <a:xfrm>
            <a:off x="6440788" y="2510763"/>
            <a:ext cx="185613" cy="259859"/>
          </a:xfrm>
          <a:prstGeom prst="rect">
            <a:avLst/>
          </a:prstGeom>
        </p:spPr>
      </p:pic>
      <p:pic>
        <p:nvPicPr>
          <p:cNvPr id="15" name="Image 13" descr="preencoded.png"/>
          <p:cNvPicPr>
            <a:picLocks noChangeAspect="1"/>
          </p:cNvPicPr>
          <p:nvPr/>
        </p:nvPicPr>
        <p:blipFill>
          <a:blip r:embed="rId14"/>
          <a:stretch>
            <a:fillRect/>
          </a:stretch>
        </p:blipFill>
        <p:spPr>
          <a:xfrm>
            <a:off x="6310858" y="3643005"/>
            <a:ext cx="148491" cy="148491"/>
          </a:xfrm>
          <a:prstGeom prst="rect">
            <a:avLst/>
          </a:prstGeom>
        </p:spPr>
      </p:pic>
      <p:pic>
        <p:nvPicPr>
          <p:cNvPr id="16" name="Image 14" descr="preencoded.png"/>
          <p:cNvPicPr>
            <a:picLocks noChangeAspect="1"/>
          </p:cNvPicPr>
          <p:nvPr/>
        </p:nvPicPr>
        <p:blipFill>
          <a:blip r:embed="rId14"/>
          <a:stretch>
            <a:fillRect/>
          </a:stretch>
        </p:blipFill>
        <p:spPr>
          <a:xfrm>
            <a:off x="6310858" y="4162723"/>
            <a:ext cx="148491" cy="148491"/>
          </a:xfrm>
          <a:prstGeom prst="rect">
            <a:avLst/>
          </a:prstGeom>
        </p:spPr>
      </p:pic>
      <p:pic>
        <p:nvPicPr>
          <p:cNvPr id="17" name="Image 15" descr="preencoded.png"/>
          <p:cNvPicPr>
            <a:picLocks noChangeAspect="1"/>
          </p:cNvPicPr>
          <p:nvPr/>
        </p:nvPicPr>
        <p:blipFill>
          <a:blip r:embed="rId14"/>
          <a:stretch>
            <a:fillRect/>
          </a:stretch>
        </p:blipFill>
        <p:spPr>
          <a:xfrm>
            <a:off x="6310858" y="4682441"/>
            <a:ext cx="148491" cy="148491"/>
          </a:xfrm>
          <a:prstGeom prst="rect">
            <a:avLst/>
          </a:prstGeom>
        </p:spPr>
      </p:pic>
      <p:pic>
        <p:nvPicPr>
          <p:cNvPr id="18" name="Image 16" descr="preencoded.png"/>
          <p:cNvPicPr>
            <a:picLocks noChangeAspect="1"/>
          </p:cNvPicPr>
          <p:nvPr/>
        </p:nvPicPr>
        <p:blipFill>
          <a:blip r:embed="rId15"/>
          <a:stretch>
            <a:fillRect/>
          </a:stretch>
        </p:blipFill>
        <p:spPr>
          <a:xfrm>
            <a:off x="3430804" y="5462017"/>
            <a:ext cx="593963" cy="593963"/>
          </a:xfrm>
          <a:prstGeom prst="rect">
            <a:avLst/>
          </a:prstGeom>
        </p:spPr>
      </p:pic>
      <p:pic>
        <p:nvPicPr>
          <p:cNvPr id="19" name="Image 17" descr="preencoded.png"/>
          <p:cNvPicPr>
            <a:picLocks noChangeAspect="1"/>
          </p:cNvPicPr>
          <p:nvPr/>
        </p:nvPicPr>
        <p:blipFill>
          <a:blip r:embed="rId16"/>
          <a:stretch>
            <a:fillRect/>
          </a:stretch>
        </p:blipFill>
        <p:spPr>
          <a:xfrm>
            <a:off x="3588576" y="5610508"/>
            <a:ext cx="278420" cy="296982"/>
          </a:xfrm>
          <a:prstGeom prst="rect">
            <a:avLst/>
          </a:prstGeom>
        </p:spPr>
      </p:pic>
      <p:pic>
        <p:nvPicPr>
          <p:cNvPr id="20" name="Image 18" descr="preencoded.png"/>
          <p:cNvPicPr>
            <a:picLocks noChangeAspect="1"/>
          </p:cNvPicPr>
          <p:nvPr/>
        </p:nvPicPr>
        <p:blipFill>
          <a:blip r:embed="rId17"/>
          <a:stretch>
            <a:fillRect/>
          </a:stretch>
        </p:blipFill>
        <p:spPr>
          <a:xfrm>
            <a:off x="4728938" y="5851806"/>
            <a:ext cx="890945" cy="74245"/>
          </a:xfrm>
          <a:prstGeom prst="rect">
            <a:avLst/>
          </a:prstGeom>
        </p:spPr>
      </p:pic>
      <p:pic>
        <p:nvPicPr>
          <p:cNvPr id="21" name="Image 19" descr="preencoded.png"/>
          <p:cNvPicPr>
            <a:picLocks noChangeAspect="1"/>
          </p:cNvPicPr>
          <p:nvPr/>
        </p:nvPicPr>
        <p:blipFill>
          <a:blip r:embed="rId18"/>
          <a:stretch>
            <a:fillRect/>
          </a:stretch>
        </p:blipFill>
        <p:spPr>
          <a:xfrm>
            <a:off x="5434269" y="5814683"/>
            <a:ext cx="148491" cy="148491"/>
          </a:xfrm>
          <a:prstGeom prst="rect">
            <a:avLst/>
          </a:prstGeom>
        </p:spPr>
      </p:pic>
      <p:pic>
        <p:nvPicPr>
          <p:cNvPr id="22" name="Image 20" descr="preencoded.png"/>
          <p:cNvPicPr>
            <a:picLocks noChangeAspect="1"/>
          </p:cNvPicPr>
          <p:nvPr/>
        </p:nvPicPr>
        <p:blipFill>
          <a:blip r:embed="rId19"/>
          <a:stretch>
            <a:fillRect/>
          </a:stretch>
        </p:blipFill>
        <p:spPr>
          <a:xfrm>
            <a:off x="5619883" y="5554824"/>
            <a:ext cx="593963" cy="593963"/>
          </a:xfrm>
          <a:prstGeom prst="rect">
            <a:avLst/>
          </a:prstGeom>
        </p:spPr>
      </p:pic>
      <p:pic>
        <p:nvPicPr>
          <p:cNvPr id="23" name="Image 21" descr="preencoded.png"/>
          <p:cNvPicPr>
            <a:picLocks noChangeAspect="1"/>
          </p:cNvPicPr>
          <p:nvPr/>
        </p:nvPicPr>
        <p:blipFill>
          <a:blip r:embed="rId20"/>
          <a:stretch>
            <a:fillRect/>
          </a:stretch>
        </p:blipFill>
        <p:spPr>
          <a:xfrm>
            <a:off x="5777654" y="5703315"/>
            <a:ext cx="278420" cy="296982"/>
          </a:xfrm>
          <a:prstGeom prst="rect">
            <a:avLst/>
          </a:prstGeom>
        </p:spPr>
      </p:pic>
      <p:pic>
        <p:nvPicPr>
          <p:cNvPr id="24" name="Image 22" descr="preencoded.png"/>
          <p:cNvPicPr>
            <a:picLocks noChangeAspect="1"/>
          </p:cNvPicPr>
          <p:nvPr/>
        </p:nvPicPr>
        <p:blipFill>
          <a:blip r:embed="rId21"/>
          <a:stretch>
            <a:fillRect/>
          </a:stretch>
        </p:blipFill>
        <p:spPr>
          <a:xfrm>
            <a:off x="6213846" y="5851806"/>
            <a:ext cx="890945" cy="74245"/>
          </a:xfrm>
          <a:prstGeom prst="rect">
            <a:avLst/>
          </a:prstGeom>
        </p:spPr>
      </p:pic>
      <p:pic>
        <p:nvPicPr>
          <p:cNvPr id="25" name="Image 23" descr="preencoded.png"/>
          <p:cNvPicPr>
            <a:picLocks noChangeAspect="1"/>
          </p:cNvPicPr>
          <p:nvPr/>
        </p:nvPicPr>
        <p:blipFill>
          <a:blip r:embed="rId18"/>
          <a:stretch>
            <a:fillRect/>
          </a:stretch>
        </p:blipFill>
        <p:spPr>
          <a:xfrm>
            <a:off x="6919177" y="5814683"/>
            <a:ext cx="148491" cy="148491"/>
          </a:xfrm>
          <a:prstGeom prst="rect">
            <a:avLst/>
          </a:prstGeom>
        </p:spPr>
      </p:pic>
      <p:pic>
        <p:nvPicPr>
          <p:cNvPr id="26" name="Image 24" descr="preencoded.png"/>
          <p:cNvPicPr>
            <a:picLocks noChangeAspect="1"/>
          </p:cNvPicPr>
          <p:nvPr/>
        </p:nvPicPr>
        <p:blipFill>
          <a:blip r:embed="rId22"/>
          <a:stretch>
            <a:fillRect/>
          </a:stretch>
        </p:blipFill>
        <p:spPr>
          <a:xfrm>
            <a:off x="7831584" y="5462017"/>
            <a:ext cx="593963" cy="593963"/>
          </a:xfrm>
          <a:prstGeom prst="rect">
            <a:avLst/>
          </a:prstGeom>
        </p:spPr>
      </p:pic>
      <p:pic>
        <p:nvPicPr>
          <p:cNvPr id="27" name="Image 25" descr="preencoded.png"/>
          <p:cNvPicPr>
            <a:picLocks noChangeAspect="1"/>
          </p:cNvPicPr>
          <p:nvPr/>
        </p:nvPicPr>
        <p:blipFill>
          <a:blip r:embed="rId23"/>
          <a:stretch>
            <a:fillRect/>
          </a:stretch>
        </p:blipFill>
        <p:spPr>
          <a:xfrm>
            <a:off x="8031118" y="5610508"/>
            <a:ext cx="194894" cy="296982"/>
          </a:xfrm>
          <a:prstGeom prst="rect">
            <a:avLst/>
          </a:prstGeom>
        </p:spPr>
      </p:pic>
      <p:sp>
        <p:nvSpPr>
          <p:cNvPr id="28" name="Text 0"/>
          <p:cNvSpPr/>
          <p:nvPr/>
        </p:nvSpPr>
        <p:spPr>
          <a:xfrm>
            <a:off x="890945" y="673190"/>
            <a:ext cx="10097373"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Event-Driven Model</a:t>
            </a:r>
            <a:endParaRPr lang="en-US" sz="2631" dirty="0"/>
          </a:p>
        </p:txBody>
      </p:sp>
      <p:sp>
        <p:nvSpPr>
          <p:cNvPr id="29" name="Text 1"/>
          <p:cNvSpPr/>
          <p:nvPr/>
        </p:nvSpPr>
        <p:spPr>
          <a:xfrm>
            <a:off x="890945" y="1452766"/>
            <a:ext cx="10097373"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Lambda's power stems from its event-driven architecture, which supports two primary invocation models:</a:t>
            </a:r>
            <a:endParaRPr lang="en-US" sz="1461" dirty="0"/>
          </a:p>
        </p:txBody>
      </p:sp>
      <p:sp>
        <p:nvSpPr>
          <p:cNvPr id="30" name="Text 2"/>
          <p:cNvSpPr/>
          <p:nvPr/>
        </p:nvSpPr>
        <p:spPr>
          <a:xfrm>
            <a:off x="1707644" y="2492201"/>
            <a:ext cx="1742563"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Push Model</a:t>
            </a:r>
            <a:endParaRPr lang="en-US" sz="1754" dirty="0"/>
          </a:p>
        </p:txBody>
      </p:sp>
      <p:sp>
        <p:nvSpPr>
          <p:cNvPr id="31" name="Text 3"/>
          <p:cNvSpPr/>
          <p:nvPr/>
        </p:nvSpPr>
        <p:spPr>
          <a:xfrm>
            <a:off x="1113681" y="3011920"/>
            <a:ext cx="4454723"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Direct Invocation:</a:t>
            </a:r>
            <a:r>
              <a:rPr lang="en-US" sz="1169" dirty="0">
                <a:solidFill>
                  <a:srgbClr val="4B5563"/>
                </a:solidFill>
                <a:latin typeface="ui-sans-serif" pitchFamily="34" charset="0"/>
                <a:ea typeface="ui-sans-serif" pitchFamily="34" charset="-122"/>
                <a:cs typeface="ui-sans-serif" pitchFamily="34" charset="-120"/>
              </a:rPr>
              <a:t> AWS services directly invoke Lambda functions by pushing events to them.</a:t>
            </a:r>
            <a:endParaRPr lang="en-US" sz="1169" dirty="0"/>
          </a:p>
        </p:txBody>
      </p:sp>
      <p:sp>
        <p:nvSpPr>
          <p:cNvPr id="32" name="Text 4"/>
          <p:cNvSpPr/>
          <p:nvPr/>
        </p:nvSpPr>
        <p:spPr>
          <a:xfrm>
            <a:off x="1336417" y="3605883"/>
            <a:ext cx="423198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Function triggered immediately when a specified event occurs</a:t>
            </a:r>
            <a:endParaRPr lang="en-US" sz="1169" dirty="0"/>
          </a:p>
        </p:txBody>
      </p:sp>
      <p:sp>
        <p:nvSpPr>
          <p:cNvPr id="33" name="Text 5"/>
          <p:cNvSpPr/>
          <p:nvPr/>
        </p:nvSpPr>
        <p:spPr>
          <a:xfrm>
            <a:off x="1336417" y="4125600"/>
            <a:ext cx="423198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Examples: S3 object creation, API Gateway HTTP requests, SNS messages</a:t>
            </a:r>
            <a:endParaRPr lang="en-US" sz="1169" dirty="0"/>
          </a:p>
        </p:txBody>
      </p:sp>
      <p:sp>
        <p:nvSpPr>
          <p:cNvPr id="34" name="Text 6"/>
          <p:cNvSpPr/>
          <p:nvPr/>
        </p:nvSpPr>
        <p:spPr>
          <a:xfrm>
            <a:off x="1336417" y="4645318"/>
            <a:ext cx="426766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Ideal for real-time processing of discrete events</a:t>
            </a:r>
            <a:endParaRPr lang="en-US" sz="1169" dirty="0"/>
          </a:p>
        </p:txBody>
      </p:sp>
      <p:sp>
        <p:nvSpPr>
          <p:cNvPr id="35" name="Text 7"/>
          <p:cNvSpPr/>
          <p:nvPr/>
        </p:nvSpPr>
        <p:spPr>
          <a:xfrm>
            <a:off x="6904821" y="2492201"/>
            <a:ext cx="1576381"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Pull Model</a:t>
            </a:r>
            <a:endParaRPr lang="en-US" sz="1754" dirty="0"/>
          </a:p>
        </p:txBody>
      </p:sp>
      <p:sp>
        <p:nvSpPr>
          <p:cNvPr id="36" name="Text 8"/>
          <p:cNvSpPr/>
          <p:nvPr/>
        </p:nvSpPr>
        <p:spPr>
          <a:xfrm>
            <a:off x="6310858" y="3011920"/>
            <a:ext cx="4454723" cy="445472"/>
          </a:xfrm>
          <a:prstGeom prst="rect">
            <a:avLst/>
          </a:prstGeom>
          <a:noFill/>
          <a:ln/>
        </p:spPr>
        <p:txBody>
          <a:bodyPr vert="horz" wrap="square" lIns="0" tIns="0" rIns="0" bIns="0" rtlCol="0" anchor="t"/>
          <a:lstStyle/>
          <a:p>
            <a:pPr>
              <a:lnSpc>
                <a:spcPts val="1754"/>
              </a:lnSpc>
            </a:pPr>
            <a:r>
              <a:rPr lang="en-US" sz="1169" b="1" dirty="0">
                <a:solidFill>
                  <a:srgbClr val="4B5563"/>
                </a:solidFill>
                <a:latin typeface="ui-sans-serif" pitchFamily="34" charset="0"/>
                <a:ea typeface="ui-sans-serif" pitchFamily="34" charset="-122"/>
                <a:cs typeface="ui-sans-serif" pitchFamily="34" charset="-120"/>
              </a:rPr>
              <a:t>Event Source Mappings:</a:t>
            </a:r>
            <a:r>
              <a:rPr lang="en-US" sz="1169" dirty="0">
                <a:solidFill>
                  <a:srgbClr val="4B5563"/>
                </a:solidFill>
                <a:latin typeface="ui-sans-serif" pitchFamily="34" charset="0"/>
                <a:ea typeface="ui-sans-serif" pitchFamily="34" charset="-122"/>
                <a:cs typeface="ui-sans-serif" pitchFamily="34" charset="-120"/>
              </a:rPr>
              <a:t> Lambda actively polls services for new data.</a:t>
            </a:r>
            <a:endParaRPr lang="en-US" sz="1169" dirty="0"/>
          </a:p>
        </p:txBody>
      </p:sp>
      <p:sp>
        <p:nvSpPr>
          <p:cNvPr id="37" name="Text 9"/>
          <p:cNvSpPr/>
          <p:nvPr/>
        </p:nvSpPr>
        <p:spPr>
          <a:xfrm>
            <a:off x="6533594" y="3605883"/>
            <a:ext cx="423198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Lambda configures an event source mapping to read from a stream or queue</a:t>
            </a:r>
            <a:endParaRPr lang="en-US" sz="1169" dirty="0"/>
          </a:p>
        </p:txBody>
      </p:sp>
      <p:sp>
        <p:nvSpPr>
          <p:cNvPr id="38" name="Text 10"/>
          <p:cNvSpPr/>
          <p:nvPr/>
        </p:nvSpPr>
        <p:spPr>
          <a:xfrm>
            <a:off x="6533594" y="4125600"/>
            <a:ext cx="423198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Batches records and invokes the function with these batched events</a:t>
            </a:r>
            <a:endParaRPr lang="en-US" sz="1169" dirty="0"/>
          </a:p>
        </p:txBody>
      </p:sp>
      <p:sp>
        <p:nvSpPr>
          <p:cNvPr id="39" name="Text 11"/>
          <p:cNvSpPr/>
          <p:nvPr/>
        </p:nvSpPr>
        <p:spPr>
          <a:xfrm>
            <a:off x="6533594" y="4645318"/>
            <a:ext cx="423198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Services: Amazon Kinesis, DynamoDB Streams, Amazon SQS</a:t>
            </a:r>
            <a:endParaRPr lang="en-US" sz="1169" dirty="0"/>
          </a:p>
        </p:txBody>
      </p:sp>
      <p:sp>
        <p:nvSpPr>
          <p:cNvPr id="40" name="Text 12"/>
          <p:cNvSpPr/>
          <p:nvPr/>
        </p:nvSpPr>
        <p:spPr>
          <a:xfrm>
            <a:off x="3320741" y="6130226"/>
            <a:ext cx="977081"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AWS Service</a:t>
            </a:r>
            <a:endParaRPr lang="en-US" sz="1023" dirty="0"/>
          </a:p>
        </p:txBody>
      </p:sp>
      <p:sp>
        <p:nvSpPr>
          <p:cNvPr id="41" name="Text 13"/>
          <p:cNvSpPr/>
          <p:nvPr/>
        </p:nvSpPr>
        <p:spPr>
          <a:xfrm>
            <a:off x="7698754" y="6130226"/>
            <a:ext cx="1031721"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Event Source</a:t>
            </a:r>
            <a:endParaRPr lang="en-US" sz="1023"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152562"/>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5248561"/>
            <a:ext cx="2375853" cy="2375853"/>
          </a:xfrm>
          <a:prstGeom prst="rect">
            <a:avLst/>
          </a:prstGeom>
        </p:spPr>
      </p:pic>
      <p:pic>
        <p:nvPicPr>
          <p:cNvPr id="5" name="Image 3" descr="preencoded.png"/>
          <p:cNvPicPr>
            <a:picLocks noChangeAspect="1"/>
          </p:cNvPicPr>
          <p:nvPr/>
        </p:nvPicPr>
        <p:blipFill>
          <a:blip r:embed="rId6"/>
          <a:stretch>
            <a:fillRect/>
          </a:stretch>
        </p:blipFill>
        <p:spPr>
          <a:xfrm>
            <a:off x="890944" y="1118662"/>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4" y="2278746"/>
            <a:ext cx="4900196" cy="1113681"/>
          </a:xfrm>
          <a:prstGeom prst="rect">
            <a:avLst/>
          </a:prstGeom>
        </p:spPr>
      </p:pic>
      <p:pic>
        <p:nvPicPr>
          <p:cNvPr id="7" name="Image 5" descr="preencoded.png"/>
          <p:cNvPicPr>
            <a:picLocks noChangeAspect="1"/>
          </p:cNvPicPr>
          <p:nvPr/>
        </p:nvPicPr>
        <p:blipFill>
          <a:blip r:embed="rId8"/>
          <a:stretch>
            <a:fillRect/>
          </a:stretch>
        </p:blipFill>
        <p:spPr>
          <a:xfrm>
            <a:off x="1039435" y="2427237"/>
            <a:ext cx="222736" cy="296982"/>
          </a:xfrm>
          <a:prstGeom prst="rect">
            <a:avLst/>
          </a:prstGeom>
        </p:spPr>
      </p:pic>
      <p:pic>
        <p:nvPicPr>
          <p:cNvPr id="8" name="Image 6" descr="preencoded.png"/>
          <p:cNvPicPr>
            <a:picLocks noChangeAspect="1"/>
          </p:cNvPicPr>
          <p:nvPr/>
        </p:nvPicPr>
        <p:blipFill>
          <a:blip r:embed="rId7"/>
          <a:stretch>
            <a:fillRect/>
          </a:stretch>
        </p:blipFill>
        <p:spPr>
          <a:xfrm>
            <a:off x="890944" y="3540918"/>
            <a:ext cx="4900196" cy="1113681"/>
          </a:xfrm>
          <a:prstGeom prst="rect">
            <a:avLst/>
          </a:prstGeom>
        </p:spPr>
      </p:pic>
      <p:pic>
        <p:nvPicPr>
          <p:cNvPr id="9" name="Image 7" descr="preencoded.png"/>
          <p:cNvPicPr>
            <a:picLocks noChangeAspect="1"/>
          </p:cNvPicPr>
          <p:nvPr/>
        </p:nvPicPr>
        <p:blipFill>
          <a:blip r:embed="rId9"/>
          <a:stretch>
            <a:fillRect/>
          </a:stretch>
        </p:blipFill>
        <p:spPr>
          <a:xfrm>
            <a:off x="1039435" y="3689408"/>
            <a:ext cx="278420" cy="296982"/>
          </a:xfrm>
          <a:prstGeom prst="rect">
            <a:avLst/>
          </a:prstGeom>
        </p:spPr>
      </p:pic>
      <p:pic>
        <p:nvPicPr>
          <p:cNvPr id="10" name="Image 8" descr="preencoded.png"/>
          <p:cNvPicPr>
            <a:picLocks noChangeAspect="1"/>
          </p:cNvPicPr>
          <p:nvPr/>
        </p:nvPicPr>
        <p:blipFill>
          <a:blip r:embed="rId10"/>
          <a:stretch>
            <a:fillRect/>
          </a:stretch>
        </p:blipFill>
        <p:spPr>
          <a:xfrm>
            <a:off x="890944" y="4803089"/>
            <a:ext cx="4900196" cy="1336417"/>
          </a:xfrm>
          <a:prstGeom prst="rect">
            <a:avLst/>
          </a:prstGeom>
        </p:spPr>
      </p:pic>
      <p:pic>
        <p:nvPicPr>
          <p:cNvPr id="11" name="Image 9" descr="preencoded.png"/>
          <p:cNvPicPr>
            <a:picLocks noChangeAspect="1"/>
          </p:cNvPicPr>
          <p:nvPr/>
        </p:nvPicPr>
        <p:blipFill>
          <a:blip r:embed="rId11"/>
          <a:stretch>
            <a:fillRect/>
          </a:stretch>
        </p:blipFill>
        <p:spPr>
          <a:xfrm>
            <a:off x="1039435" y="4951580"/>
            <a:ext cx="278420" cy="296982"/>
          </a:xfrm>
          <a:prstGeom prst="rect">
            <a:avLst/>
          </a:prstGeom>
        </p:spPr>
      </p:pic>
      <p:pic>
        <p:nvPicPr>
          <p:cNvPr id="12" name="Image 10" descr="preencoded.png"/>
          <p:cNvPicPr>
            <a:picLocks noChangeAspect="1"/>
          </p:cNvPicPr>
          <p:nvPr/>
        </p:nvPicPr>
        <p:blipFill>
          <a:blip r:embed="rId12"/>
          <a:stretch>
            <a:fillRect/>
          </a:stretch>
        </p:blipFill>
        <p:spPr>
          <a:xfrm>
            <a:off x="6088122" y="2965516"/>
            <a:ext cx="4900196" cy="1522031"/>
          </a:xfrm>
          <a:prstGeom prst="rect">
            <a:avLst/>
          </a:prstGeom>
        </p:spPr>
      </p:pic>
      <p:pic>
        <p:nvPicPr>
          <p:cNvPr id="13" name="Image 11" descr="preencoded.png"/>
          <p:cNvPicPr>
            <a:picLocks noChangeAspect="1"/>
          </p:cNvPicPr>
          <p:nvPr/>
        </p:nvPicPr>
        <p:blipFill>
          <a:blip r:embed="rId13"/>
          <a:stretch>
            <a:fillRect/>
          </a:stretch>
        </p:blipFill>
        <p:spPr>
          <a:xfrm>
            <a:off x="7790111" y="3114007"/>
            <a:ext cx="278420" cy="334104"/>
          </a:xfrm>
          <a:prstGeom prst="rect">
            <a:avLst/>
          </a:prstGeom>
        </p:spPr>
      </p:pic>
      <p:pic>
        <p:nvPicPr>
          <p:cNvPr id="14" name="Image 12" descr="preencoded.png"/>
          <p:cNvPicPr>
            <a:picLocks noChangeAspect="1"/>
          </p:cNvPicPr>
          <p:nvPr/>
        </p:nvPicPr>
        <p:blipFill>
          <a:blip r:embed="rId14"/>
          <a:stretch>
            <a:fillRect/>
          </a:stretch>
        </p:blipFill>
        <p:spPr>
          <a:xfrm>
            <a:off x="6236613" y="3522356"/>
            <a:ext cx="4603214" cy="371227"/>
          </a:xfrm>
          <a:prstGeom prst="rect">
            <a:avLst/>
          </a:prstGeom>
        </p:spPr>
      </p:pic>
      <p:pic>
        <p:nvPicPr>
          <p:cNvPr id="15" name="Image 13" descr="preencoded.png"/>
          <p:cNvPicPr>
            <a:picLocks noChangeAspect="1"/>
          </p:cNvPicPr>
          <p:nvPr/>
        </p:nvPicPr>
        <p:blipFill>
          <a:blip r:embed="rId15"/>
          <a:stretch>
            <a:fillRect/>
          </a:stretch>
        </p:blipFill>
        <p:spPr>
          <a:xfrm>
            <a:off x="6310858" y="3633724"/>
            <a:ext cx="148491" cy="148491"/>
          </a:xfrm>
          <a:prstGeom prst="rect">
            <a:avLst/>
          </a:prstGeom>
        </p:spPr>
      </p:pic>
      <p:pic>
        <p:nvPicPr>
          <p:cNvPr id="16" name="Image 14" descr="preencoded.png"/>
          <p:cNvPicPr>
            <a:picLocks noChangeAspect="1"/>
          </p:cNvPicPr>
          <p:nvPr/>
        </p:nvPicPr>
        <p:blipFill>
          <a:blip r:embed="rId14"/>
          <a:stretch>
            <a:fillRect/>
          </a:stretch>
        </p:blipFill>
        <p:spPr>
          <a:xfrm>
            <a:off x="6236613" y="3967829"/>
            <a:ext cx="4603214" cy="371227"/>
          </a:xfrm>
          <a:prstGeom prst="rect">
            <a:avLst/>
          </a:prstGeom>
        </p:spPr>
      </p:pic>
      <p:pic>
        <p:nvPicPr>
          <p:cNvPr id="17" name="Image 15" descr="preencoded.png"/>
          <p:cNvPicPr>
            <a:picLocks noChangeAspect="1"/>
          </p:cNvPicPr>
          <p:nvPr/>
        </p:nvPicPr>
        <p:blipFill>
          <a:blip r:embed="rId15"/>
          <a:stretch>
            <a:fillRect/>
          </a:stretch>
        </p:blipFill>
        <p:spPr>
          <a:xfrm>
            <a:off x="6310858" y="4079197"/>
            <a:ext cx="148491" cy="148491"/>
          </a:xfrm>
          <a:prstGeom prst="rect">
            <a:avLst/>
          </a:prstGeom>
        </p:spPr>
      </p:pic>
      <p:pic>
        <p:nvPicPr>
          <p:cNvPr id="18" name="Image 16" descr="preencoded.png"/>
          <p:cNvPicPr>
            <a:picLocks noChangeAspect="1"/>
          </p:cNvPicPr>
          <p:nvPr/>
        </p:nvPicPr>
        <p:blipFill>
          <a:blip r:embed="rId16"/>
          <a:stretch>
            <a:fillRect/>
          </a:stretch>
        </p:blipFill>
        <p:spPr>
          <a:xfrm>
            <a:off x="6756330" y="4636037"/>
            <a:ext cx="593963" cy="593963"/>
          </a:xfrm>
          <a:prstGeom prst="rect">
            <a:avLst/>
          </a:prstGeom>
        </p:spPr>
      </p:pic>
      <p:pic>
        <p:nvPicPr>
          <p:cNvPr id="19" name="Image 17" descr="preencoded.png"/>
          <p:cNvPicPr>
            <a:picLocks noChangeAspect="1"/>
          </p:cNvPicPr>
          <p:nvPr/>
        </p:nvPicPr>
        <p:blipFill>
          <a:blip r:embed="rId17"/>
          <a:stretch>
            <a:fillRect/>
          </a:stretch>
        </p:blipFill>
        <p:spPr>
          <a:xfrm>
            <a:off x="6914102" y="4784528"/>
            <a:ext cx="278420" cy="296982"/>
          </a:xfrm>
          <a:prstGeom prst="rect">
            <a:avLst/>
          </a:prstGeom>
        </p:spPr>
      </p:pic>
      <p:pic>
        <p:nvPicPr>
          <p:cNvPr id="20" name="Image 18" descr="preencoded.png"/>
          <p:cNvPicPr>
            <a:picLocks noChangeAspect="1"/>
          </p:cNvPicPr>
          <p:nvPr/>
        </p:nvPicPr>
        <p:blipFill>
          <a:blip r:embed="rId18"/>
          <a:stretch>
            <a:fillRect/>
          </a:stretch>
        </p:blipFill>
        <p:spPr>
          <a:xfrm>
            <a:off x="7350293" y="4895896"/>
            <a:ext cx="890945" cy="74245"/>
          </a:xfrm>
          <a:prstGeom prst="rect">
            <a:avLst/>
          </a:prstGeom>
        </p:spPr>
      </p:pic>
      <p:pic>
        <p:nvPicPr>
          <p:cNvPr id="21" name="Image 19" descr="preencoded.png"/>
          <p:cNvPicPr>
            <a:picLocks noChangeAspect="1"/>
          </p:cNvPicPr>
          <p:nvPr/>
        </p:nvPicPr>
        <p:blipFill>
          <a:blip r:embed="rId19"/>
          <a:stretch>
            <a:fillRect/>
          </a:stretch>
        </p:blipFill>
        <p:spPr>
          <a:xfrm>
            <a:off x="8241238" y="4636037"/>
            <a:ext cx="593963" cy="593963"/>
          </a:xfrm>
          <a:prstGeom prst="rect">
            <a:avLst/>
          </a:prstGeom>
        </p:spPr>
      </p:pic>
      <p:pic>
        <p:nvPicPr>
          <p:cNvPr id="22" name="Image 20" descr="preencoded.png"/>
          <p:cNvPicPr>
            <a:picLocks noChangeAspect="1"/>
          </p:cNvPicPr>
          <p:nvPr/>
        </p:nvPicPr>
        <p:blipFill>
          <a:blip r:embed="rId20"/>
          <a:stretch>
            <a:fillRect/>
          </a:stretch>
        </p:blipFill>
        <p:spPr>
          <a:xfrm>
            <a:off x="8440774" y="4784528"/>
            <a:ext cx="194894" cy="296982"/>
          </a:xfrm>
          <a:prstGeom prst="rect">
            <a:avLst/>
          </a:prstGeom>
        </p:spPr>
      </p:pic>
      <p:pic>
        <p:nvPicPr>
          <p:cNvPr id="23" name="Image 21" descr="preencoded.png"/>
          <p:cNvPicPr>
            <a:picLocks noChangeAspect="1"/>
          </p:cNvPicPr>
          <p:nvPr/>
        </p:nvPicPr>
        <p:blipFill>
          <a:blip r:embed="rId18"/>
          <a:stretch>
            <a:fillRect/>
          </a:stretch>
        </p:blipFill>
        <p:spPr>
          <a:xfrm>
            <a:off x="8835201" y="4895896"/>
            <a:ext cx="890945" cy="74245"/>
          </a:xfrm>
          <a:prstGeom prst="rect">
            <a:avLst/>
          </a:prstGeom>
        </p:spPr>
      </p:pic>
      <p:pic>
        <p:nvPicPr>
          <p:cNvPr id="24" name="Image 22" descr="preencoded.png"/>
          <p:cNvPicPr>
            <a:picLocks noChangeAspect="1"/>
          </p:cNvPicPr>
          <p:nvPr/>
        </p:nvPicPr>
        <p:blipFill>
          <a:blip r:embed="rId21"/>
          <a:stretch>
            <a:fillRect/>
          </a:stretch>
        </p:blipFill>
        <p:spPr>
          <a:xfrm>
            <a:off x="9726146" y="4636037"/>
            <a:ext cx="593963" cy="593963"/>
          </a:xfrm>
          <a:prstGeom prst="rect">
            <a:avLst/>
          </a:prstGeom>
        </p:spPr>
      </p:pic>
      <p:pic>
        <p:nvPicPr>
          <p:cNvPr id="25" name="Image 23" descr="preencoded.png"/>
          <p:cNvPicPr>
            <a:picLocks noChangeAspect="1"/>
          </p:cNvPicPr>
          <p:nvPr/>
        </p:nvPicPr>
        <p:blipFill>
          <a:blip r:embed="rId22"/>
          <a:stretch>
            <a:fillRect/>
          </a:stretch>
        </p:blipFill>
        <p:spPr>
          <a:xfrm>
            <a:off x="9883917" y="4784528"/>
            <a:ext cx="278420" cy="296982"/>
          </a:xfrm>
          <a:prstGeom prst="rect">
            <a:avLst/>
          </a:prstGeom>
        </p:spPr>
      </p:pic>
      <p:sp>
        <p:nvSpPr>
          <p:cNvPr id="28" name="Text 0"/>
          <p:cNvSpPr/>
          <p:nvPr/>
        </p:nvSpPr>
        <p:spPr>
          <a:xfrm>
            <a:off x="890945" y="673190"/>
            <a:ext cx="10097373"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Permissions and Roles</a:t>
            </a:r>
            <a:endParaRPr lang="en-US" sz="2631" dirty="0"/>
          </a:p>
        </p:txBody>
      </p:sp>
      <p:sp>
        <p:nvSpPr>
          <p:cNvPr id="29" name="Text 1"/>
          <p:cNvSpPr/>
          <p:nvPr/>
        </p:nvSpPr>
        <p:spPr>
          <a:xfrm>
            <a:off x="890945" y="1452767"/>
            <a:ext cx="10097373"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AWS Lambda functions require </a:t>
            </a:r>
            <a:r>
              <a:rPr lang="en-US" sz="1461" b="1" dirty="0">
                <a:solidFill>
                  <a:srgbClr val="0D9488"/>
                </a:solidFill>
                <a:latin typeface="ui-sans-serif" pitchFamily="34" charset="0"/>
                <a:ea typeface="ui-sans-serif" pitchFamily="34" charset="-122"/>
                <a:cs typeface="ui-sans-serif" pitchFamily="34" charset="-120"/>
              </a:rPr>
              <a:t>execution roles</a:t>
            </a:r>
            <a:r>
              <a:rPr lang="en-US" sz="1461" dirty="0">
                <a:solidFill>
                  <a:srgbClr val="374151"/>
                </a:solidFill>
                <a:latin typeface="ui-sans-serif" pitchFamily="34" charset="0"/>
                <a:ea typeface="ui-sans-serif" pitchFamily="34" charset="-122"/>
                <a:cs typeface="ui-sans-serif" pitchFamily="34" charset="-120"/>
              </a:rPr>
              <a:t> with IAM permissions to interact with other AWS services and resources.</a:t>
            </a:r>
            <a:endParaRPr lang="en-US" sz="1461" dirty="0"/>
          </a:p>
        </p:txBody>
      </p:sp>
      <p:sp>
        <p:nvSpPr>
          <p:cNvPr id="30" name="Text 2"/>
          <p:cNvSpPr/>
          <p:nvPr/>
        </p:nvSpPr>
        <p:spPr>
          <a:xfrm>
            <a:off x="1373539" y="2445798"/>
            <a:ext cx="199401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Execution Roles</a:t>
            </a:r>
            <a:endParaRPr lang="en-US" sz="1461" dirty="0"/>
          </a:p>
        </p:txBody>
      </p:sp>
      <p:sp>
        <p:nvSpPr>
          <p:cNvPr id="31" name="Text 3"/>
          <p:cNvSpPr/>
          <p:nvPr/>
        </p:nvSpPr>
        <p:spPr>
          <a:xfrm>
            <a:off x="1039435" y="2798464"/>
            <a:ext cx="460321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Every Lambda function requires an execution role that defines its permissions.</a:t>
            </a:r>
            <a:endParaRPr lang="en-US" sz="1169" dirty="0"/>
          </a:p>
        </p:txBody>
      </p:sp>
      <p:sp>
        <p:nvSpPr>
          <p:cNvPr id="32" name="Text 4"/>
          <p:cNvSpPr/>
          <p:nvPr/>
        </p:nvSpPr>
        <p:spPr>
          <a:xfrm>
            <a:off x="1429224" y="3707970"/>
            <a:ext cx="337706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Principle of Least Privilege</a:t>
            </a:r>
            <a:endParaRPr lang="en-US" sz="1461" dirty="0"/>
          </a:p>
        </p:txBody>
      </p:sp>
      <p:sp>
        <p:nvSpPr>
          <p:cNvPr id="33" name="Text 5"/>
          <p:cNvSpPr/>
          <p:nvPr/>
        </p:nvSpPr>
        <p:spPr>
          <a:xfrm>
            <a:off x="1039435" y="4060636"/>
            <a:ext cx="460321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Functions should only have access to resources and actions they explicitly need.</a:t>
            </a:r>
            <a:endParaRPr lang="en-US" sz="1169" dirty="0"/>
          </a:p>
        </p:txBody>
      </p:sp>
      <p:sp>
        <p:nvSpPr>
          <p:cNvPr id="34" name="Text 6"/>
          <p:cNvSpPr/>
          <p:nvPr/>
        </p:nvSpPr>
        <p:spPr>
          <a:xfrm>
            <a:off x="1429223" y="4970141"/>
            <a:ext cx="268814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Common Permissions</a:t>
            </a:r>
            <a:endParaRPr lang="en-US" sz="1461" dirty="0"/>
          </a:p>
        </p:txBody>
      </p:sp>
      <p:sp>
        <p:nvSpPr>
          <p:cNvPr id="35" name="Text 7"/>
          <p:cNvSpPr/>
          <p:nvPr/>
        </p:nvSpPr>
        <p:spPr>
          <a:xfrm>
            <a:off x="1076558" y="5322807"/>
            <a:ext cx="5479310"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CloudWatch Logs access for logging</a:t>
            </a:r>
            <a:endParaRPr lang="en-US" sz="1169" dirty="0"/>
          </a:p>
        </p:txBody>
      </p:sp>
      <p:sp>
        <p:nvSpPr>
          <p:cNvPr id="36" name="Text 8"/>
          <p:cNvSpPr/>
          <p:nvPr/>
        </p:nvSpPr>
        <p:spPr>
          <a:xfrm>
            <a:off x="1076558" y="5545543"/>
            <a:ext cx="5479310"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DynamoDB access for data operations</a:t>
            </a:r>
            <a:endParaRPr lang="en-US" sz="1169" dirty="0"/>
          </a:p>
        </p:txBody>
      </p:sp>
      <p:sp>
        <p:nvSpPr>
          <p:cNvPr id="37" name="Text 9"/>
          <p:cNvSpPr/>
          <p:nvPr/>
        </p:nvSpPr>
        <p:spPr>
          <a:xfrm>
            <a:off x="1076558" y="5768280"/>
            <a:ext cx="5479310"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S3 access for object storage</a:t>
            </a:r>
            <a:endParaRPr lang="en-US" sz="1169" dirty="0"/>
          </a:p>
        </p:txBody>
      </p:sp>
      <p:sp>
        <p:nvSpPr>
          <p:cNvPr id="38" name="Text 10"/>
          <p:cNvSpPr/>
          <p:nvPr/>
        </p:nvSpPr>
        <p:spPr>
          <a:xfrm>
            <a:off x="8179899" y="3132568"/>
            <a:ext cx="1327716"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IAM Role</a:t>
            </a:r>
            <a:endParaRPr lang="en-US" sz="1754" dirty="0"/>
          </a:p>
        </p:txBody>
      </p:sp>
      <p:sp>
        <p:nvSpPr>
          <p:cNvPr id="39" name="Text 11"/>
          <p:cNvSpPr/>
          <p:nvPr/>
        </p:nvSpPr>
        <p:spPr>
          <a:xfrm>
            <a:off x="6533594" y="3596602"/>
            <a:ext cx="280021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CloudWatch Logs:PutLogEvents</a:t>
            </a:r>
            <a:endParaRPr lang="en-US" sz="1169" dirty="0"/>
          </a:p>
        </p:txBody>
      </p:sp>
      <p:sp>
        <p:nvSpPr>
          <p:cNvPr id="40" name="Text 12"/>
          <p:cNvSpPr/>
          <p:nvPr/>
        </p:nvSpPr>
        <p:spPr>
          <a:xfrm>
            <a:off x="6533594" y="4042074"/>
            <a:ext cx="179006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DynamoDB:GetItem</a:t>
            </a:r>
            <a:endParaRPr lang="en-US" sz="116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559094" y="79226"/>
            <a:ext cx="2320168" cy="1856135"/>
          </a:xfrm>
          <a:prstGeom prst="rect">
            <a:avLst/>
          </a:prstGeom>
        </p:spPr>
      </p:pic>
      <p:pic>
        <p:nvPicPr>
          <p:cNvPr id="4" name="Image 2" descr="preencoded.png"/>
          <p:cNvPicPr>
            <a:picLocks noChangeAspect="1"/>
          </p:cNvPicPr>
          <p:nvPr/>
        </p:nvPicPr>
        <p:blipFill>
          <a:blip r:embed="rId5"/>
          <a:stretch>
            <a:fillRect/>
          </a:stretch>
        </p:blipFill>
        <p:spPr>
          <a:xfrm>
            <a:off x="0" y="4905177"/>
            <a:ext cx="2320168" cy="2784202"/>
          </a:xfrm>
          <a:prstGeom prst="rect">
            <a:avLst/>
          </a:prstGeom>
        </p:spPr>
      </p:pic>
      <p:pic>
        <p:nvPicPr>
          <p:cNvPr id="5" name="Image 3" descr="preencoded.png"/>
          <p:cNvPicPr>
            <a:picLocks noChangeAspect="1"/>
          </p:cNvPicPr>
          <p:nvPr/>
        </p:nvPicPr>
        <p:blipFill>
          <a:blip r:embed="rId6"/>
          <a:stretch>
            <a:fillRect/>
          </a:stretch>
        </p:blipFill>
        <p:spPr>
          <a:xfrm>
            <a:off x="445472" y="1267153"/>
            <a:ext cx="10988318" cy="1893257"/>
          </a:xfrm>
          <a:prstGeom prst="rect">
            <a:avLst/>
          </a:prstGeom>
        </p:spPr>
      </p:pic>
      <p:pic>
        <p:nvPicPr>
          <p:cNvPr id="6" name="Image 4" descr="preencoded.png"/>
          <p:cNvPicPr>
            <a:picLocks noChangeAspect="1"/>
          </p:cNvPicPr>
          <p:nvPr/>
        </p:nvPicPr>
        <p:blipFill>
          <a:blip r:embed="rId7"/>
          <a:stretch>
            <a:fillRect/>
          </a:stretch>
        </p:blipFill>
        <p:spPr>
          <a:xfrm>
            <a:off x="445472" y="3457392"/>
            <a:ext cx="593963" cy="593963"/>
          </a:xfrm>
          <a:prstGeom prst="rect">
            <a:avLst/>
          </a:prstGeom>
        </p:spPr>
      </p:pic>
      <p:pic>
        <p:nvPicPr>
          <p:cNvPr id="7" name="Image 5" descr="preencoded.png"/>
          <p:cNvPicPr>
            <a:picLocks noChangeAspect="1"/>
          </p:cNvPicPr>
          <p:nvPr/>
        </p:nvPicPr>
        <p:blipFill>
          <a:blip r:embed="rId8"/>
          <a:stretch>
            <a:fillRect/>
          </a:stretch>
        </p:blipFill>
        <p:spPr>
          <a:xfrm>
            <a:off x="635727" y="3587321"/>
            <a:ext cx="213455" cy="334104"/>
          </a:xfrm>
          <a:prstGeom prst="rect">
            <a:avLst/>
          </a:prstGeom>
        </p:spPr>
      </p:pic>
      <p:pic>
        <p:nvPicPr>
          <p:cNvPr id="8" name="Image 6" descr="preencoded.png"/>
          <p:cNvPicPr>
            <a:picLocks noChangeAspect="1"/>
          </p:cNvPicPr>
          <p:nvPr/>
        </p:nvPicPr>
        <p:blipFill>
          <a:blip r:embed="rId9"/>
          <a:stretch>
            <a:fillRect/>
          </a:stretch>
        </p:blipFill>
        <p:spPr>
          <a:xfrm>
            <a:off x="6088122" y="3457392"/>
            <a:ext cx="593963" cy="593963"/>
          </a:xfrm>
          <a:prstGeom prst="rect">
            <a:avLst/>
          </a:prstGeom>
        </p:spPr>
      </p:pic>
      <p:pic>
        <p:nvPicPr>
          <p:cNvPr id="9" name="Image 7" descr="preencoded.png"/>
          <p:cNvPicPr>
            <a:picLocks noChangeAspect="1"/>
          </p:cNvPicPr>
          <p:nvPr/>
        </p:nvPicPr>
        <p:blipFill>
          <a:blip r:embed="rId10"/>
          <a:stretch>
            <a:fillRect/>
          </a:stretch>
        </p:blipFill>
        <p:spPr>
          <a:xfrm>
            <a:off x="6245893" y="3587321"/>
            <a:ext cx="278420" cy="334104"/>
          </a:xfrm>
          <a:prstGeom prst="rect">
            <a:avLst/>
          </a:prstGeom>
        </p:spPr>
      </p:pic>
      <p:pic>
        <p:nvPicPr>
          <p:cNvPr id="10" name="Image 8" descr="preencoded.png"/>
          <p:cNvPicPr>
            <a:picLocks noChangeAspect="1"/>
          </p:cNvPicPr>
          <p:nvPr/>
        </p:nvPicPr>
        <p:blipFill>
          <a:blip r:embed="rId11"/>
          <a:stretch>
            <a:fillRect/>
          </a:stretch>
        </p:blipFill>
        <p:spPr>
          <a:xfrm>
            <a:off x="445472" y="4905177"/>
            <a:ext cx="593963" cy="593963"/>
          </a:xfrm>
          <a:prstGeom prst="rect">
            <a:avLst/>
          </a:prstGeom>
        </p:spPr>
      </p:pic>
      <p:pic>
        <p:nvPicPr>
          <p:cNvPr id="11" name="Image 9" descr="preencoded.png"/>
          <p:cNvPicPr>
            <a:picLocks noChangeAspect="1"/>
          </p:cNvPicPr>
          <p:nvPr/>
        </p:nvPicPr>
        <p:blipFill>
          <a:blip r:embed="rId12"/>
          <a:stretch>
            <a:fillRect/>
          </a:stretch>
        </p:blipFill>
        <p:spPr>
          <a:xfrm>
            <a:off x="603244" y="5035106"/>
            <a:ext cx="278420" cy="334104"/>
          </a:xfrm>
          <a:prstGeom prst="rect">
            <a:avLst/>
          </a:prstGeom>
        </p:spPr>
      </p:pic>
      <p:pic>
        <p:nvPicPr>
          <p:cNvPr id="12" name="Image 10" descr="preencoded.png"/>
          <p:cNvPicPr>
            <a:picLocks noChangeAspect="1"/>
          </p:cNvPicPr>
          <p:nvPr/>
        </p:nvPicPr>
        <p:blipFill>
          <a:blip r:embed="rId13"/>
          <a:stretch>
            <a:fillRect/>
          </a:stretch>
        </p:blipFill>
        <p:spPr>
          <a:xfrm>
            <a:off x="6088122" y="4905177"/>
            <a:ext cx="593963" cy="593963"/>
          </a:xfrm>
          <a:prstGeom prst="rect">
            <a:avLst/>
          </a:prstGeom>
        </p:spPr>
      </p:pic>
      <p:pic>
        <p:nvPicPr>
          <p:cNvPr id="13" name="Image 11" descr="preencoded.png"/>
          <p:cNvPicPr>
            <a:picLocks noChangeAspect="1"/>
          </p:cNvPicPr>
          <p:nvPr/>
        </p:nvPicPr>
        <p:blipFill>
          <a:blip r:embed="rId14"/>
          <a:stretch>
            <a:fillRect/>
          </a:stretch>
        </p:blipFill>
        <p:spPr>
          <a:xfrm>
            <a:off x="6245893" y="5035106"/>
            <a:ext cx="278420" cy="334104"/>
          </a:xfrm>
          <a:prstGeom prst="rect">
            <a:avLst/>
          </a:prstGeom>
        </p:spPr>
      </p:pic>
      <p:sp>
        <p:nvSpPr>
          <p:cNvPr id="14" name="Text 0"/>
          <p:cNvSpPr/>
          <p:nvPr/>
        </p:nvSpPr>
        <p:spPr>
          <a:xfrm>
            <a:off x="445472" y="524699"/>
            <a:ext cx="10988318" cy="445472"/>
          </a:xfrm>
          <a:prstGeom prst="rect">
            <a:avLst/>
          </a:prstGeom>
          <a:noFill/>
          <a:ln/>
        </p:spPr>
        <p:txBody>
          <a:bodyPr vert="horz" wrap="square" lIns="0" tIns="0" rIns="0" bIns="0" rtlCol="0" anchor="t"/>
          <a:lstStyle/>
          <a:p>
            <a:pPr>
              <a:lnSpc>
                <a:spcPts val="3507"/>
              </a:lnSpc>
            </a:pPr>
            <a:r>
              <a:rPr lang="en-US" sz="3507" b="1" dirty="0">
                <a:solidFill>
                  <a:srgbClr val="1F2937"/>
                </a:solidFill>
                <a:latin typeface="ui-sans-serif" pitchFamily="34" charset="0"/>
                <a:ea typeface="ui-sans-serif" pitchFamily="34" charset="-122"/>
                <a:cs typeface="ui-sans-serif" pitchFamily="34" charset="-120"/>
              </a:rPr>
              <a:t>What is Serverless?</a:t>
            </a:r>
            <a:endParaRPr lang="en-US" sz="3507" dirty="0"/>
          </a:p>
        </p:txBody>
      </p:sp>
      <p:sp>
        <p:nvSpPr>
          <p:cNvPr id="15" name="Text 1"/>
          <p:cNvSpPr/>
          <p:nvPr/>
        </p:nvSpPr>
        <p:spPr>
          <a:xfrm>
            <a:off x="668209" y="1489889"/>
            <a:ext cx="10542845" cy="1447785"/>
          </a:xfrm>
          <a:prstGeom prst="rect">
            <a:avLst/>
          </a:prstGeom>
          <a:noFill/>
          <a:ln/>
        </p:spPr>
        <p:txBody>
          <a:bodyPr vert="horz" wrap="square" lIns="0" tIns="0" rIns="0" bIns="0" rtlCol="0" anchor="t"/>
          <a:lstStyle/>
          <a:p>
            <a:pPr>
              <a:lnSpc>
                <a:spcPts val="2850"/>
              </a:lnSpc>
            </a:pPr>
            <a:r>
              <a:rPr lang="en-US" sz="1754" dirty="0">
                <a:solidFill>
                  <a:srgbClr val="374151"/>
                </a:solidFill>
                <a:latin typeface="ui-sans-serif" pitchFamily="34" charset="0"/>
                <a:ea typeface="ui-sans-serif" pitchFamily="34" charset="-122"/>
                <a:cs typeface="ui-sans-serif" pitchFamily="34" charset="-120"/>
              </a:rPr>
              <a:t>Serverless computing is an application development and execution model where a cloud provider dynamically manages the server infrastructure required to run applications. It abstracts away the operational burden of provisioning, scaling, and maintaining servers, allowing developers to focus entirely on writing code.</a:t>
            </a:r>
            <a:endParaRPr lang="en-US" sz="1754" dirty="0"/>
          </a:p>
        </p:txBody>
      </p:sp>
      <p:sp>
        <p:nvSpPr>
          <p:cNvPr id="16" name="Text 2"/>
          <p:cNvSpPr/>
          <p:nvPr/>
        </p:nvSpPr>
        <p:spPr>
          <a:xfrm>
            <a:off x="1187926" y="3457391"/>
            <a:ext cx="552385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Event-Driven Model</a:t>
            </a:r>
            <a:endParaRPr lang="en-US" sz="1754" dirty="0"/>
          </a:p>
        </p:txBody>
      </p:sp>
      <p:sp>
        <p:nvSpPr>
          <p:cNvPr id="17" name="Text 3"/>
          <p:cNvSpPr/>
          <p:nvPr/>
        </p:nvSpPr>
        <p:spPr>
          <a:xfrm>
            <a:off x="1187926" y="3828618"/>
            <a:ext cx="4603214" cy="779577"/>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Functions execute in response to specific events, such as HTTP requests, database changes, or file uploads.</a:t>
            </a:r>
            <a:endParaRPr lang="en-US" sz="1461" dirty="0"/>
          </a:p>
        </p:txBody>
      </p:sp>
      <p:sp>
        <p:nvSpPr>
          <p:cNvPr id="18" name="Text 4"/>
          <p:cNvSpPr/>
          <p:nvPr/>
        </p:nvSpPr>
        <p:spPr>
          <a:xfrm>
            <a:off x="6830576" y="3457391"/>
            <a:ext cx="552385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No Server Management</a:t>
            </a:r>
            <a:endParaRPr lang="en-US" sz="1754" dirty="0"/>
          </a:p>
        </p:txBody>
      </p:sp>
      <p:sp>
        <p:nvSpPr>
          <p:cNvPr id="19" name="Text 5"/>
          <p:cNvSpPr/>
          <p:nvPr/>
        </p:nvSpPr>
        <p:spPr>
          <a:xfrm>
            <a:off x="6830576" y="3828619"/>
            <a:ext cx="4603214"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Developers are freed from provisioning, scaling, and maintaining servers.</a:t>
            </a:r>
            <a:endParaRPr lang="en-US" sz="1461" dirty="0"/>
          </a:p>
        </p:txBody>
      </p:sp>
      <p:sp>
        <p:nvSpPr>
          <p:cNvPr id="20" name="Text 6"/>
          <p:cNvSpPr/>
          <p:nvPr/>
        </p:nvSpPr>
        <p:spPr>
          <a:xfrm>
            <a:off x="1187926" y="4905177"/>
            <a:ext cx="46032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Automatic Scaling</a:t>
            </a:r>
            <a:endParaRPr lang="en-US" sz="1754" dirty="0"/>
          </a:p>
        </p:txBody>
      </p:sp>
      <p:sp>
        <p:nvSpPr>
          <p:cNvPr id="21" name="Text 7"/>
          <p:cNvSpPr/>
          <p:nvPr/>
        </p:nvSpPr>
        <p:spPr>
          <a:xfrm>
            <a:off x="1187926" y="5276404"/>
            <a:ext cx="4603214"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Applications automatically scale based on demand, creating instances as needed.</a:t>
            </a:r>
            <a:endParaRPr lang="en-US" sz="1461" dirty="0"/>
          </a:p>
        </p:txBody>
      </p:sp>
      <p:sp>
        <p:nvSpPr>
          <p:cNvPr id="22" name="Text 8"/>
          <p:cNvSpPr/>
          <p:nvPr/>
        </p:nvSpPr>
        <p:spPr>
          <a:xfrm>
            <a:off x="6830576" y="4905177"/>
            <a:ext cx="46032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Pay-for-Value</a:t>
            </a:r>
            <a:endParaRPr lang="en-US" sz="1754" dirty="0"/>
          </a:p>
        </p:txBody>
      </p:sp>
      <p:sp>
        <p:nvSpPr>
          <p:cNvPr id="23" name="Text 9"/>
          <p:cNvSpPr/>
          <p:nvPr/>
        </p:nvSpPr>
        <p:spPr>
          <a:xfrm>
            <a:off x="6830576" y="5276404"/>
            <a:ext cx="4603214"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Users pay only for the actual compute resources consumed during execution.</a:t>
            </a:r>
            <a:endParaRPr lang="en-US" sz="146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890944" y="1118662"/>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4" y="1452766"/>
            <a:ext cx="4900196" cy="3415288"/>
          </a:xfrm>
          <a:prstGeom prst="rect">
            <a:avLst/>
          </a:prstGeom>
        </p:spPr>
      </p:pic>
      <p:pic>
        <p:nvPicPr>
          <p:cNvPr id="7" name="Image 5" descr="preencoded.png"/>
          <p:cNvPicPr>
            <a:picLocks noChangeAspect="1"/>
          </p:cNvPicPr>
          <p:nvPr/>
        </p:nvPicPr>
        <p:blipFill>
          <a:blip r:embed="rId8"/>
          <a:stretch>
            <a:fillRect/>
          </a:stretch>
        </p:blipFill>
        <p:spPr>
          <a:xfrm>
            <a:off x="1113681" y="1675502"/>
            <a:ext cx="445472" cy="445472"/>
          </a:xfrm>
          <a:prstGeom prst="rect">
            <a:avLst/>
          </a:prstGeom>
        </p:spPr>
      </p:pic>
      <p:pic>
        <p:nvPicPr>
          <p:cNvPr id="8" name="Image 6" descr="preencoded.png"/>
          <p:cNvPicPr>
            <a:picLocks noChangeAspect="1"/>
          </p:cNvPicPr>
          <p:nvPr/>
        </p:nvPicPr>
        <p:blipFill>
          <a:blip r:embed="rId9"/>
          <a:stretch>
            <a:fillRect/>
          </a:stretch>
        </p:blipFill>
        <p:spPr>
          <a:xfrm>
            <a:off x="1252891" y="1749747"/>
            <a:ext cx="167052" cy="296982"/>
          </a:xfrm>
          <a:prstGeom prst="rect">
            <a:avLst/>
          </a:prstGeom>
        </p:spPr>
      </p:pic>
      <p:pic>
        <p:nvPicPr>
          <p:cNvPr id="9" name="Image 7" descr="preencoded.png"/>
          <p:cNvPicPr>
            <a:picLocks noChangeAspect="1"/>
          </p:cNvPicPr>
          <p:nvPr/>
        </p:nvPicPr>
        <p:blipFill>
          <a:blip r:embed="rId10"/>
          <a:stretch>
            <a:fillRect/>
          </a:stretch>
        </p:blipFill>
        <p:spPr>
          <a:xfrm>
            <a:off x="1113681" y="2306588"/>
            <a:ext cx="148491" cy="148491"/>
          </a:xfrm>
          <a:prstGeom prst="rect">
            <a:avLst/>
          </a:prstGeom>
        </p:spPr>
      </p:pic>
      <p:pic>
        <p:nvPicPr>
          <p:cNvPr id="10" name="Image 8" descr="preencoded.png"/>
          <p:cNvPicPr>
            <a:picLocks noChangeAspect="1"/>
          </p:cNvPicPr>
          <p:nvPr/>
        </p:nvPicPr>
        <p:blipFill>
          <a:blip r:embed="rId10"/>
          <a:stretch>
            <a:fillRect/>
          </a:stretch>
        </p:blipFill>
        <p:spPr>
          <a:xfrm>
            <a:off x="1113681" y="2603570"/>
            <a:ext cx="148491" cy="148491"/>
          </a:xfrm>
          <a:prstGeom prst="rect">
            <a:avLst/>
          </a:prstGeom>
        </p:spPr>
      </p:pic>
      <p:pic>
        <p:nvPicPr>
          <p:cNvPr id="11" name="Image 9" descr="preencoded.png"/>
          <p:cNvPicPr>
            <a:picLocks noChangeAspect="1"/>
          </p:cNvPicPr>
          <p:nvPr/>
        </p:nvPicPr>
        <p:blipFill>
          <a:blip r:embed="rId10"/>
          <a:stretch>
            <a:fillRect/>
          </a:stretch>
        </p:blipFill>
        <p:spPr>
          <a:xfrm>
            <a:off x="1113681" y="2900551"/>
            <a:ext cx="148491" cy="148491"/>
          </a:xfrm>
          <a:prstGeom prst="rect">
            <a:avLst/>
          </a:prstGeom>
        </p:spPr>
      </p:pic>
      <p:pic>
        <p:nvPicPr>
          <p:cNvPr id="12" name="Image 10" descr="preencoded.png"/>
          <p:cNvPicPr>
            <a:picLocks noChangeAspect="1"/>
          </p:cNvPicPr>
          <p:nvPr/>
        </p:nvPicPr>
        <p:blipFill>
          <a:blip r:embed="rId11"/>
          <a:stretch>
            <a:fillRect/>
          </a:stretch>
        </p:blipFill>
        <p:spPr>
          <a:xfrm>
            <a:off x="1113681" y="3234655"/>
            <a:ext cx="4454723" cy="1262172"/>
          </a:xfrm>
          <a:prstGeom prst="rect">
            <a:avLst/>
          </a:prstGeom>
        </p:spPr>
      </p:pic>
      <p:pic>
        <p:nvPicPr>
          <p:cNvPr id="13" name="Image 11" descr="preencoded.png"/>
          <p:cNvPicPr>
            <a:picLocks noChangeAspect="1"/>
          </p:cNvPicPr>
          <p:nvPr/>
        </p:nvPicPr>
        <p:blipFill>
          <a:blip r:embed="rId12"/>
          <a:stretch>
            <a:fillRect/>
          </a:stretch>
        </p:blipFill>
        <p:spPr>
          <a:xfrm>
            <a:off x="1225049" y="3670847"/>
            <a:ext cx="74245" cy="148491"/>
          </a:xfrm>
          <a:prstGeom prst="rect">
            <a:avLst/>
          </a:prstGeom>
        </p:spPr>
      </p:pic>
      <p:pic>
        <p:nvPicPr>
          <p:cNvPr id="14" name="Image 12" descr="preencoded.png"/>
          <p:cNvPicPr>
            <a:picLocks noChangeAspect="1"/>
          </p:cNvPicPr>
          <p:nvPr/>
        </p:nvPicPr>
        <p:blipFill>
          <a:blip r:embed="rId12"/>
          <a:stretch>
            <a:fillRect/>
          </a:stretch>
        </p:blipFill>
        <p:spPr>
          <a:xfrm>
            <a:off x="1225049" y="3930706"/>
            <a:ext cx="74245" cy="148491"/>
          </a:xfrm>
          <a:prstGeom prst="rect">
            <a:avLst/>
          </a:prstGeom>
        </p:spPr>
      </p:pic>
      <p:pic>
        <p:nvPicPr>
          <p:cNvPr id="15" name="Image 13" descr="preencoded.png"/>
          <p:cNvPicPr>
            <a:picLocks noChangeAspect="1"/>
          </p:cNvPicPr>
          <p:nvPr/>
        </p:nvPicPr>
        <p:blipFill>
          <a:blip r:embed="rId12"/>
          <a:stretch>
            <a:fillRect/>
          </a:stretch>
        </p:blipFill>
        <p:spPr>
          <a:xfrm>
            <a:off x="1225049" y="4190565"/>
            <a:ext cx="74245" cy="148491"/>
          </a:xfrm>
          <a:prstGeom prst="rect">
            <a:avLst/>
          </a:prstGeom>
        </p:spPr>
      </p:pic>
      <p:pic>
        <p:nvPicPr>
          <p:cNvPr id="16" name="Image 14" descr="preencoded.png"/>
          <p:cNvPicPr>
            <a:picLocks noChangeAspect="1"/>
          </p:cNvPicPr>
          <p:nvPr/>
        </p:nvPicPr>
        <p:blipFill>
          <a:blip r:embed="rId13"/>
          <a:stretch>
            <a:fillRect/>
          </a:stretch>
        </p:blipFill>
        <p:spPr>
          <a:xfrm>
            <a:off x="6088122" y="1452766"/>
            <a:ext cx="4900196" cy="3415288"/>
          </a:xfrm>
          <a:prstGeom prst="rect">
            <a:avLst/>
          </a:prstGeom>
        </p:spPr>
      </p:pic>
      <p:pic>
        <p:nvPicPr>
          <p:cNvPr id="17" name="Image 15" descr="preencoded.png"/>
          <p:cNvPicPr>
            <a:picLocks noChangeAspect="1"/>
          </p:cNvPicPr>
          <p:nvPr/>
        </p:nvPicPr>
        <p:blipFill>
          <a:blip r:embed="rId14"/>
          <a:stretch>
            <a:fillRect/>
          </a:stretch>
        </p:blipFill>
        <p:spPr>
          <a:xfrm>
            <a:off x="6310858" y="1675502"/>
            <a:ext cx="445472" cy="445472"/>
          </a:xfrm>
          <a:prstGeom prst="rect">
            <a:avLst/>
          </a:prstGeom>
        </p:spPr>
      </p:pic>
      <p:pic>
        <p:nvPicPr>
          <p:cNvPr id="18" name="Image 16" descr="preencoded.png"/>
          <p:cNvPicPr>
            <a:picLocks noChangeAspect="1"/>
          </p:cNvPicPr>
          <p:nvPr/>
        </p:nvPicPr>
        <p:blipFill>
          <a:blip r:embed="rId15"/>
          <a:stretch>
            <a:fillRect/>
          </a:stretch>
        </p:blipFill>
        <p:spPr>
          <a:xfrm>
            <a:off x="6310858" y="2306588"/>
            <a:ext cx="148491" cy="148491"/>
          </a:xfrm>
          <a:prstGeom prst="rect">
            <a:avLst/>
          </a:prstGeom>
        </p:spPr>
      </p:pic>
      <p:pic>
        <p:nvPicPr>
          <p:cNvPr id="19" name="Image 17" descr="preencoded.png"/>
          <p:cNvPicPr>
            <a:picLocks noChangeAspect="1"/>
          </p:cNvPicPr>
          <p:nvPr/>
        </p:nvPicPr>
        <p:blipFill>
          <a:blip r:embed="rId15"/>
          <a:stretch>
            <a:fillRect/>
          </a:stretch>
        </p:blipFill>
        <p:spPr>
          <a:xfrm>
            <a:off x="6310858" y="2603570"/>
            <a:ext cx="148491" cy="148491"/>
          </a:xfrm>
          <a:prstGeom prst="rect">
            <a:avLst/>
          </a:prstGeom>
        </p:spPr>
      </p:pic>
      <p:pic>
        <p:nvPicPr>
          <p:cNvPr id="20" name="Image 18" descr="preencoded.png"/>
          <p:cNvPicPr>
            <a:picLocks noChangeAspect="1"/>
          </p:cNvPicPr>
          <p:nvPr/>
        </p:nvPicPr>
        <p:blipFill>
          <a:blip r:embed="rId15"/>
          <a:stretch>
            <a:fillRect/>
          </a:stretch>
        </p:blipFill>
        <p:spPr>
          <a:xfrm>
            <a:off x="6310858" y="2900551"/>
            <a:ext cx="148491" cy="148491"/>
          </a:xfrm>
          <a:prstGeom prst="rect">
            <a:avLst/>
          </a:prstGeom>
        </p:spPr>
      </p:pic>
      <p:pic>
        <p:nvPicPr>
          <p:cNvPr id="21" name="Image 19" descr="preencoded.png"/>
          <p:cNvPicPr>
            <a:picLocks noChangeAspect="1"/>
          </p:cNvPicPr>
          <p:nvPr/>
        </p:nvPicPr>
        <p:blipFill>
          <a:blip r:embed="rId16"/>
          <a:stretch>
            <a:fillRect/>
          </a:stretch>
        </p:blipFill>
        <p:spPr>
          <a:xfrm>
            <a:off x="6310858" y="3234655"/>
            <a:ext cx="4454723" cy="1262172"/>
          </a:xfrm>
          <a:prstGeom prst="rect">
            <a:avLst/>
          </a:prstGeom>
        </p:spPr>
      </p:pic>
      <p:pic>
        <p:nvPicPr>
          <p:cNvPr id="22" name="Image 20" descr="preencoded.png"/>
          <p:cNvPicPr>
            <a:picLocks noChangeAspect="1"/>
          </p:cNvPicPr>
          <p:nvPr/>
        </p:nvPicPr>
        <p:blipFill>
          <a:blip r:embed="rId17"/>
          <a:stretch>
            <a:fillRect/>
          </a:stretch>
        </p:blipFill>
        <p:spPr>
          <a:xfrm>
            <a:off x="6422226" y="3670847"/>
            <a:ext cx="74245" cy="148491"/>
          </a:xfrm>
          <a:prstGeom prst="rect">
            <a:avLst/>
          </a:prstGeom>
        </p:spPr>
      </p:pic>
      <p:pic>
        <p:nvPicPr>
          <p:cNvPr id="23" name="Image 21" descr="preencoded.png"/>
          <p:cNvPicPr>
            <a:picLocks noChangeAspect="1"/>
          </p:cNvPicPr>
          <p:nvPr/>
        </p:nvPicPr>
        <p:blipFill>
          <a:blip r:embed="rId17"/>
          <a:stretch>
            <a:fillRect/>
          </a:stretch>
        </p:blipFill>
        <p:spPr>
          <a:xfrm>
            <a:off x="6422226" y="3930706"/>
            <a:ext cx="74245" cy="148491"/>
          </a:xfrm>
          <a:prstGeom prst="rect">
            <a:avLst/>
          </a:prstGeom>
        </p:spPr>
      </p:pic>
      <p:pic>
        <p:nvPicPr>
          <p:cNvPr id="24" name="Image 22" descr="preencoded.png"/>
          <p:cNvPicPr>
            <a:picLocks noChangeAspect="1"/>
          </p:cNvPicPr>
          <p:nvPr/>
        </p:nvPicPr>
        <p:blipFill>
          <a:blip r:embed="rId17"/>
          <a:stretch>
            <a:fillRect/>
          </a:stretch>
        </p:blipFill>
        <p:spPr>
          <a:xfrm>
            <a:off x="6422226" y="4190565"/>
            <a:ext cx="74245" cy="148491"/>
          </a:xfrm>
          <a:prstGeom prst="rect">
            <a:avLst/>
          </a:prstGeom>
        </p:spPr>
      </p:pic>
      <p:pic>
        <p:nvPicPr>
          <p:cNvPr id="25" name="Image 23" descr="preencoded.png"/>
          <p:cNvPicPr>
            <a:picLocks noChangeAspect="1"/>
          </p:cNvPicPr>
          <p:nvPr/>
        </p:nvPicPr>
        <p:blipFill>
          <a:blip r:embed="rId18"/>
          <a:stretch>
            <a:fillRect/>
          </a:stretch>
        </p:blipFill>
        <p:spPr>
          <a:xfrm>
            <a:off x="890945" y="5090790"/>
            <a:ext cx="10097373" cy="593963"/>
          </a:xfrm>
          <a:prstGeom prst="rect">
            <a:avLst/>
          </a:prstGeom>
        </p:spPr>
      </p:pic>
      <p:pic>
        <p:nvPicPr>
          <p:cNvPr id="26" name="Image 24" descr="preencoded.png"/>
          <p:cNvPicPr>
            <a:picLocks noChangeAspect="1"/>
          </p:cNvPicPr>
          <p:nvPr/>
        </p:nvPicPr>
        <p:blipFill>
          <a:blip r:embed="rId19"/>
          <a:stretch>
            <a:fillRect/>
          </a:stretch>
        </p:blipFill>
        <p:spPr>
          <a:xfrm>
            <a:off x="890944" y="5090790"/>
            <a:ext cx="1009708" cy="593963"/>
          </a:xfrm>
          <a:prstGeom prst="rect">
            <a:avLst/>
          </a:prstGeom>
        </p:spPr>
      </p:pic>
      <p:pic>
        <p:nvPicPr>
          <p:cNvPr id="27" name="Image 25" descr="preencoded.png"/>
          <p:cNvPicPr>
            <a:picLocks noChangeAspect="1"/>
          </p:cNvPicPr>
          <p:nvPr/>
        </p:nvPicPr>
        <p:blipFill>
          <a:blip r:embed="rId20"/>
          <a:stretch>
            <a:fillRect/>
          </a:stretch>
        </p:blipFill>
        <p:spPr>
          <a:xfrm>
            <a:off x="1900653" y="5090790"/>
            <a:ext cx="8077812" cy="593963"/>
          </a:xfrm>
          <a:prstGeom prst="rect">
            <a:avLst/>
          </a:prstGeom>
        </p:spPr>
      </p:pic>
      <p:sp>
        <p:nvSpPr>
          <p:cNvPr id="28" name="Text 0"/>
          <p:cNvSpPr/>
          <p:nvPr/>
        </p:nvSpPr>
        <p:spPr>
          <a:xfrm>
            <a:off x="890945" y="673190"/>
            <a:ext cx="10097373"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Deployment Packages</a:t>
            </a:r>
            <a:endParaRPr lang="en-US" sz="2631" dirty="0"/>
          </a:p>
        </p:txBody>
      </p:sp>
      <p:sp>
        <p:nvSpPr>
          <p:cNvPr id="29" name="Text 1"/>
          <p:cNvSpPr/>
          <p:nvPr/>
        </p:nvSpPr>
        <p:spPr>
          <a:xfrm>
            <a:off x="1707644" y="1749747"/>
            <a:ext cx="251604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ZIP File Archives</a:t>
            </a:r>
            <a:endParaRPr lang="en-US" sz="1754" dirty="0"/>
          </a:p>
        </p:txBody>
      </p:sp>
      <p:sp>
        <p:nvSpPr>
          <p:cNvPr id="30" name="Text 2"/>
          <p:cNvSpPr/>
          <p:nvPr/>
        </p:nvSpPr>
        <p:spPr>
          <a:xfrm>
            <a:off x="1336417" y="2269466"/>
            <a:ext cx="223275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Up to 50 MB compressed</a:t>
            </a:r>
            <a:endParaRPr lang="en-US" sz="1169" dirty="0"/>
          </a:p>
        </p:txBody>
      </p:sp>
      <p:sp>
        <p:nvSpPr>
          <p:cNvPr id="31" name="Text 3"/>
          <p:cNvSpPr/>
          <p:nvPr/>
        </p:nvSpPr>
        <p:spPr>
          <a:xfrm>
            <a:off x="1336417" y="2566447"/>
            <a:ext cx="208293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Up to 250 MB unzipped</a:t>
            </a:r>
            <a:endParaRPr lang="en-US" sz="1169" dirty="0"/>
          </a:p>
        </p:txBody>
      </p:sp>
      <p:sp>
        <p:nvSpPr>
          <p:cNvPr id="32" name="Text 4"/>
          <p:cNvSpPr/>
          <p:nvPr/>
        </p:nvSpPr>
        <p:spPr>
          <a:xfrm>
            <a:off x="1336417" y="2863429"/>
            <a:ext cx="306418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Suitable for interpreted languages</a:t>
            </a:r>
            <a:endParaRPr lang="en-US" sz="1169" dirty="0"/>
          </a:p>
        </p:txBody>
      </p:sp>
      <p:sp>
        <p:nvSpPr>
          <p:cNvPr id="33" name="Text 5"/>
          <p:cNvSpPr/>
          <p:nvPr/>
        </p:nvSpPr>
        <p:spPr>
          <a:xfrm>
            <a:off x="1225049" y="3346024"/>
            <a:ext cx="4231987"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Best For:</a:t>
            </a:r>
            <a:endParaRPr lang="en-US" sz="1169" dirty="0"/>
          </a:p>
        </p:txBody>
      </p:sp>
      <p:sp>
        <p:nvSpPr>
          <p:cNvPr id="34" name="Text 6"/>
          <p:cNvSpPr/>
          <p:nvPr/>
        </p:nvSpPr>
        <p:spPr>
          <a:xfrm>
            <a:off x="1187926" y="3643005"/>
            <a:ext cx="530112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Functions with fewer dependencies</a:t>
            </a:r>
            <a:endParaRPr lang="en-US" sz="1169" dirty="0"/>
          </a:p>
        </p:txBody>
      </p:sp>
      <p:sp>
        <p:nvSpPr>
          <p:cNvPr id="35" name="Text 7"/>
          <p:cNvSpPr/>
          <p:nvPr/>
        </p:nvSpPr>
        <p:spPr>
          <a:xfrm>
            <a:off x="1187926" y="3902864"/>
            <a:ext cx="530112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Python, Node.js, and other interpreted languages</a:t>
            </a:r>
            <a:endParaRPr lang="en-US" sz="1169" dirty="0"/>
          </a:p>
        </p:txBody>
      </p:sp>
      <p:sp>
        <p:nvSpPr>
          <p:cNvPr id="36" name="Text 8"/>
          <p:cNvSpPr/>
          <p:nvPr/>
        </p:nvSpPr>
        <p:spPr>
          <a:xfrm>
            <a:off x="1187926" y="4162723"/>
            <a:ext cx="530112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Simple deployment packages</a:t>
            </a:r>
            <a:endParaRPr lang="en-US" sz="1169" dirty="0"/>
          </a:p>
        </p:txBody>
      </p:sp>
      <p:sp>
        <p:nvSpPr>
          <p:cNvPr id="37" name="Text 9"/>
          <p:cNvSpPr/>
          <p:nvPr/>
        </p:nvSpPr>
        <p:spPr>
          <a:xfrm>
            <a:off x="6904821" y="1749747"/>
            <a:ext cx="2656303"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Container Images</a:t>
            </a:r>
            <a:endParaRPr lang="en-US" sz="1754" dirty="0"/>
          </a:p>
        </p:txBody>
      </p:sp>
      <p:sp>
        <p:nvSpPr>
          <p:cNvPr id="38" name="Text 10"/>
          <p:cNvSpPr/>
          <p:nvPr/>
        </p:nvSpPr>
        <p:spPr>
          <a:xfrm>
            <a:off x="6533595" y="2269466"/>
            <a:ext cx="107940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Up to 10 GB</a:t>
            </a:r>
            <a:endParaRPr lang="en-US" sz="1169" dirty="0"/>
          </a:p>
        </p:txBody>
      </p:sp>
      <p:sp>
        <p:nvSpPr>
          <p:cNvPr id="39" name="Text 11"/>
          <p:cNvSpPr/>
          <p:nvPr/>
        </p:nvSpPr>
        <p:spPr>
          <a:xfrm>
            <a:off x="6533595" y="2566447"/>
            <a:ext cx="325699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Self-contained with OS configuration</a:t>
            </a:r>
            <a:endParaRPr lang="en-US" sz="1169" dirty="0"/>
          </a:p>
        </p:txBody>
      </p:sp>
      <p:sp>
        <p:nvSpPr>
          <p:cNvPr id="40" name="Text 12"/>
          <p:cNvSpPr/>
          <p:nvPr/>
        </p:nvSpPr>
        <p:spPr>
          <a:xfrm>
            <a:off x="6533595" y="2863429"/>
            <a:ext cx="227695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Uploaded to Amazon ECR</a:t>
            </a:r>
            <a:endParaRPr lang="en-US" sz="1169" dirty="0"/>
          </a:p>
        </p:txBody>
      </p:sp>
      <p:sp>
        <p:nvSpPr>
          <p:cNvPr id="41" name="Text 13"/>
          <p:cNvSpPr/>
          <p:nvPr/>
        </p:nvSpPr>
        <p:spPr>
          <a:xfrm>
            <a:off x="6422226" y="3346024"/>
            <a:ext cx="4231987"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Best For:</a:t>
            </a:r>
            <a:endParaRPr lang="en-US" sz="1169" dirty="0"/>
          </a:p>
        </p:txBody>
      </p:sp>
      <p:sp>
        <p:nvSpPr>
          <p:cNvPr id="42" name="Text 14"/>
          <p:cNvSpPr/>
          <p:nvPr/>
        </p:nvSpPr>
        <p:spPr>
          <a:xfrm>
            <a:off x="6385103" y="3643005"/>
            <a:ext cx="530112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Functions with complex dependencies</a:t>
            </a:r>
            <a:endParaRPr lang="en-US" sz="1169" dirty="0"/>
          </a:p>
        </p:txBody>
      </p:sp>
      <p:sp>
        <p:nvSpPr>
          <p:cNvPr id="43" name="Text 15"/>
          <p:cNvSpPr/>
          <p:nvPr/>
        </p:nvSpPr>
        <p:spPr>
          <a:xfrm>
            <a:off x="6385103" y="3902864"/>
            <a:ext cx="44176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Large codebases</a:t>
            </a:r>
            <a:endParaRPr lang="en-US" sz="1169" dirty="0"/>
          </a:p>
        </p:txBody>
      </p:sp>
      <p:sp>
        <p:nvSpPr>
          <p:cNvPr id="44" name="Text 16"/>
          <p:cNvSpPr/>
          <p:nvPr/>
        </p:nvSpPr>
        <p:spPr>
          <a:xfrm>
            <a:off x="6385103" y="4162723"/>
            <a:ext cx="530112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Specific OS configurations</a:t>
            </a:r>
            <a:endParaRPr lang="en-US" sz="1169" dirty="0"/>
          </a:p>
        </p:txBody>
      </p:sp>
      <p:sp>
        <p:nvSpPr>
          <p:cNvPr id="45" name="Text 17"/>
          <p:cNvSpPr/>
          <p:nvPr/>
        </p:nvSpPr>
        <p:spPr>
          <a:xfrm>
            <a:off x="890944" y="5758999"/>
            <a:ext cx="390311"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0 MB</a:t>
            </a:r>
            <a:endParaRPr lang="en-US" sz="1023" dirty="0"/>
          </a:p>
        </p:txBody>
      </p:sp>
      <p:sp>
        <p:nvSpPr>
          <p:cNvPr id="46" name="Text 18"/>
          <p:cNvSpPr/>
          <p:nvPr/>
        </p:nvSpPr>
        <p:spPr>
          <a:xfrm>
            <a:off x="3666591" y="5758999"/>
            <a:ext cx="90747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50 MB (ZIP)</a:t>
            </a:r>
            <a:endParaRPr lang="en-US" sz="1023" dirty="0"/>
          </a:p>
        </p:txBody>
      </p:sp>
      <p:sp>
        <p:nvSpPr>
          <p:cNvPr id="47" name="Text 19"/>
          <p:cNvSpPr/>
          <p:nvPr/>
        </p:nvSpPr>
        <p:spPr>
          <a:xfrm>
            <a:off x="6873209" y="5758999"/>
            <a:ext cx="588685"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250 MB</a:t>
            </a:r>
            <a:endParaRPr lang="en-US" sz="1023" dirty="0"/>
          </a:p>
        </p:txBody>
      </p:sp>
      <p:sp>
        <p:nvSpPr>
          <p:cNvPr id="48" name="Text 20"/>
          <p:cNvSpPr/>
          <p:nvPr/>
        </p:nvSpPr>
        <p:spPr>
          <a:xfrm>
            <a:off x="9814167" y="5758999"/>
            <a:ext cx="1408981"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10 GB (Container)</a:t>
            </a:r>
            <a:endParaRPr lang="en-US" sz="1023"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890944" y="1118662"/>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5" y="1935361"/>
            <a:ext cx="4937318" cy="1150804"/>
          </a:xfrm>
          <a:prstGeom prst="rect">
            <a:avLst/>
          </a:prstGeom>
        </p:spPr>
      </p:pic>
      <p:pic>
        <p:nvPicPr>
          <p:cNvPr id="7" name="Image 5" descr="preencoded.png"/>
          <p:cNvPicPr>
            <a:picLocks noChangeAspect="1"/>
          </p:cNvPicPr>
          <p:nvPr/>
        </p:nvPicPr>
        <p:blipFill>
          <a:blip r:embed="rId8"/>
          <a:stretch>
            <a:fillRect/>
          </a:stretch>
        </p:blipFill>
        <p:spPr>
          <a:xfrm>
            <a:off x="1076558" y="2120975"/>
            <a:ext cx="413425" cy="556840"/>
          </a:xfrm>
          <a:prstGeom prst="rect">
            <a:avLst/>
          </a:prstGeom>
        </p:spPr>
      </p:pic>
      <p:pic>
        <p:nvPicPr>
          <p:cNvPr id="8" name="Image 6" descr="preencoded.png"/>
          <p:cNvPicPr>
            <a:picLocks noChangeAspect="1"/>
          </p:cNvPicPr>
          <p:nvPr/>
        </p:nvPicPr>
        <p:blipFill>
          <a:blip r:embed="rId9"/>
          <a:stretch>
            <a:fillRect/>
          </a:stretch>
        </p:blipFill>
        <p:spPr>
          <a:xfrm>
            <a:off x="1143988" y="2250904"/>
            <a:ext cx="278420" cy="296982"/>
          </a:xfrm>
          <a:prstGeom prst="rect">
            <a:avLst/>
          </a:prstGeom>
        </p:spPr>
      </p:pic>
      <p:pic>
        <p:nvPicPr>
          <p:cNvPr id="9" name="Image 7" descr="preencoded.png"/>
          <p:cNvPicPr>
            <a:picLocks noChangeAspect="1"/>
          </p:cNvPicPr>
          <p:nvPr/>
        </p:nvPicPr>
        <p:blipFill>
          <a:blip r:embed="rId10"/>
          <a:stretch>
            <a:fillRect/>
          </a:stretch>
        </p:blipFill>
        <p:spPr>
          <a:xfrm>
            <a:off x="6050999" y="1935361"/>
            <a:ext cx="4937318" cy="1150804"/>
          </a:xfrm>
          <a:prstGeom prst="rect">
            <a:avLst/>
          </a:prstGeom>
        </p:spPr>
      </p:pic>
      <p:pic>
        <p:nvPicPr>
          <p:cNvPr id="10" name="Image 8" descr="preencoded.png"/>
          <p:cNvPicPr>
            <a:picLocks noChangeAspect="1"/>
          </p:cNvPicPr>
          <p:nvPr/>
        </p:nvPicPr>
        <p:blipFill>
          <a:blip r:embed="rId11"/>
          <a:stretch>
            <a:fillRect/>
          </a:stretch>
        </p:blipFill>
        <p:spPr>
          <a:xfrm>
            <a:off x="6236613" y="2120975"/>
            <a:ext cx="405305" cy="556840"/>
          </a:xfrm>
          <a:prstGeom prst="rect">
            <a:avLst/>
          </a:prstGeom>
        </p:spPr>
      </p:pic>
      <p:pic>
        <p:nvPicPr>
          <p:cNvPr id="11" name="Image 9" descr="preencoded.png"/>
          <p:cNvPicPr>
            <a:picLocks noChangeAspect="1"/>
          </p:cNvPicPr>
          <p:nvPr/>
        </p:nvPicPr>
        <p:blipFill>
          <a:blip r:embed="rId12"/>
          <a:stretch>
            <a:fillRect/>
          </a:stretch>
        </p:blipFill>
        <p:spPr>
          <a:xfrm>
            <a:off x="6327824" y="2250904"/>
            <a:ext cx="222736" cy="296982"/>
          </a:xfrm>
          <a:prstGeom prst="rect">
            <a:avLst/>
          </a:prstGeom>
        </p:spPr>
      </p:pic>
      <p:pic>
        <p:nvPicPr>
          <p:cNvPr id="12" name="Image 10" descr="preencoded.png"/>
          <p:cNvPicPr>
            <a:picLocks noChangeAspect="1"/>
          </p:cNvPicPr>
          <p:nvPr/>
        </p:nvPicPr>
        <p:blipFill>
          <a:blip r:embed="rId7"/>
          <a:stretch>
            <a:fillRect/>
          </a:stretch>
        </p:blipFill>
        <p:spPr>
          <a:xfrm>
            <a:off x="890945" y="3308901"/>
            <a:ext cx="4937318" cy="1150804"/>
          </a:xfrm>
          <a:prstGeom prst="rect">
            <a:avLst/>
          </a:prstGeom>
        </p:spPr>
      </p:pic>
      <p:pic>
        <p:nvPicPr>
          <p:cNvPr id="13" name="Image 11" descr="preencoded.png"/>
          <p:cNvPicPr>
            <a:picLocks noChangeAspect="1"/>
          </p:cNvPicPr>
          <p:nvPr/>
        </p:nvPicPr>
        <p:blipFill>
          <a:blip r:embed="rId13"/>
          <a:stretch>
            <a:fillRect/>
          </a:stretch>
        </p:blipFill>
        <p:spPr>
          <a:xfrm>
            <a:off x="1076558" y="3494515"/>
            <a:ext cx="435612" cy="556840"/>
          </a:xfrm>
          <a:prstGeom prst="rect">
            <a:avLst/>
          </a:prstGeom>
        </p:spPr>
      </p:pic>
      <p:pic>
        <p:nvPicPr>
          <p:cNvPr id="14" name="Image 12" descr="preencoded.png"/>
          <p:cNvPicPr>
            <a:picLocks noChangeAspect="1"/>
          </p:cNvPicPr>
          <p:nvPr/>
        </p:nvPicPr>
        <p:blipFill>
          <a:blip r:embed="rId14"/>
          <a:stretch>
            <a:fillRect/>
          </a:stretch>
        </p:blipFill>
        <p:spPr>
          <a:xfrm>
            <a:off x="1196917" y="3624444"/>
            <a:ext cx="194894" cy="296982"/>
          </a:xfrm>
          <a:prstGeom prst="rect">
            <a:avLst/>
          </a:prstGeom>
        </p:spPr>
      </p:pic>
      <p:pic>
        <p:nvPicPr>
          <p:cNvPr id="15" name="Image 13" descr="preencoded.png"/>
          <p:cNvPicPr>
            <a:picLocks noChangeAspect="1"/>
          </p:cNvPicPr>
          <p:nvPr/>
        </p:nvPicPr>
        <p:blipFill>
          <a:blip r:embed="rId10"/>
          <a:stretch>
            <a:fillRect/>
          </a:stretch>
        </p:blipFill>
        <p:spPr>
          <a:xfrm>
            <a:off x="6050999" y="3308901"/>
            <a:ext cx="4937318" cy="1150804"/>
          </a:xfrm>
          <a:prstGeom prst="rect">
            <a:avLst/>
          </a:prstGeom>
        </p:spPr>
      </p:pic>
      <p:pic>
        <p:nvPicPr>
          <p:cNvPr id="16" name="Image 14" descr="preencoded.png"/>
          <p:cNvPicPr>
            <a:picLocks noChangeAspect="1"/>
          </p:cNvPicPr>
          <p:nvPr/>
        </p:nvPicPr>
        <p:blipFill>
          <a:blip r:embed="rId15"/>
          <a:stretch>
            <a:fillRect/>
          </a:stretch>
        </p:blipFill>
        <p:spPr>
          <a:xfrm>
            <a:off x="6236613" y="3494515"/>
            <a:ext cx="458233" cy="556840"/>
          </a:xfrm>
          <a:prstGeom prst="rect">
            <a:avLst/>
          </a:prstGeom>
        </p:spPr>
      </p:pic>
      <p:pic>
        <p:nvPicPr>
          <p:cNvPr id="17" name="Image 15" descr="preencoded.png"/>
          <p:cNvPicPr>
            <a:picLocks noChangeAspect="1"/>
          </p:cNvPicPr>
          <p:nvPr/>
        </p:nvPicPr>
        <p:blipFill>
          <a:blip r:embed="rId16"/>
          <a:stretch>
            <a:fillRect/>
          </a:stretch>
        </p:blipFill>
        <p:spPr>
          <a:xfrm>
            <a:off x="6368283" y="3624444"/>
            <a:ext cx="194894" cy="296982"/>
          </a:xfrm>
          <a:prstGeom prst="rect">
            <a:avLst/>
          </a:prstGeom>
        </p:spPr>
      </p:pic>
      <p:pic>
        <p:nvPicPr>
          <p:cNvPr id="18" name="Image 16" descr="preencoded.png"/>
          <p:cNvPicPr>
            <a:picLocks noChangeAspect="1"/>
          </p:cNvPicPr>
          <p:nvPr/>
        </p:nvPicPr>
        <p:blipFill>
          <a:blip r:embed="rId17"/>
          <a:stretch>
            <a:fillRect/>
          </a:stretch>
        </p:blipFill>
        <p:spPr>
          <a:xfrm>
            <a:off x="890945" y="4682441"/>
            <a:ext cx="10097373" cy="1002313"/>
          </a:xfrm>
          <a:prstGeom prst="rect">
            <a:avLst/>
          </a:prstGeom>
        </p:spPr>
      </p:pic>
      <p:pic>
        <p:nvPicPr>
          <p:cNvPr id="19" name="Image 17" descr="preencoded.png"/>
          <p:cNvPicPr>
            <a:picLocks noChangeAspect="1"/>
          </p:cNvPicPr>
          <p:nvPr/>
        </p:nvPicPr>
        <p:blipFill>
          <a:blip r:embed="rId18"/>
          <a:stretch>
            <a:fillRect/>
          </a:stretch>
        </p:blipFill>
        <p:spPr>
          <a:xfrm>
            <a:off x="1076558" y="5239281"/>
            <a:ext cx="185613" cy="259859"/>
          </a:xfrm>
          <a:prstGeom prst="rect">
            <a:avLst/>
          </a:prstGeom>
        </p:spPr>
      </p:pic>
      <p:pic>
        <p:nvPicPr>
          <p:cNvPr id="20" name="Image 18" descr="preencoded.png"/>
          <p:cNvPicPr>
            <a:picLocks noChangeAspect="1"/>
          </p:cNvPicPr>
          <p:nvPr/>
        </p:nvPicPr>
        <p:blipFill>
          <a:blip r:embed="rId19"/>
          <a:stretch>
            <a:fillRect/>
          </a:stretch>
        </p:blipFill>
        <p:spPr>
          <a:xfrm>
            <a:off x="4368008" y="5239281"/>
            <a:ext cx="139210" cy="259859"/>
          </a:xfrm>
          <a:prstGeom prst="rect">
            <a:avLst/>
          </a:prstGeom>
        </p:spPr>
      </p:pic>
      <p:pic>
        <p:nvPicPr>
          <p:cNvPr id="21" name="Image 19" descr="preencoded.png"/>
          <p:cNvPicPr>
            <a:picLocks noChangeAspect="1"/>
          </p:cNvPicPr>
          <p:nvPr/>
        </p:nvPicPr>
        <p:blipFill>
          <a:blip r:embed="rId20"/>
          <a:stretch>
            <a:fillRect/>
          </a:stretch>
        </p:blipFill>
        <p:spPr>
          <a:xfrm>
            <a:off x="7659601" y="5239281"/>
            <a:ext cx="185613" cy="259859"/>
          </a:xfrm>
          <a:prstGeom prst="rect">
            <a:avLst/>
          </a:prstGeom>
        </p:spPr>
      </p:pic>
      <p:sp>
        <p:nvSpPr>
          <p:cNvPr id="22" name="Text 0"/>
          <p:cNvSpPr/>
          <p:nvPr/>
        </p:nvSpPr>
        <p:spPr>
          <a:xfrm>
            <a:off x="890944" y="673190"/>
            <a:ext cx="1211684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Common Triggers and Integrations</a:t>
            </a:r>
            <a:endParaRPr lang="en-US" sz="2631" dirty="0"/>
          </a:p>
        </p:txBody>
      </p:sp>
      <p:sp>
        <p:nvSpPr>
          <p:cNvPr id="23" name="Text 1"/>
          <p:cNvSpPr/>
          <p:nvPr/>
        </p:nvSpPr>
        <p:spPr>
          <a:xfrm>
            <a:off x="890944" y="1378521"/>
            <a:ext cx="12116848" cy="259859"/>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AWS services that can trigger Lambda functions</a:t>
            </a:r>
            <a:endParaRPr lang="en-US" sz="1461" dirty="0"/>
          </a:p>
        </p:txBody>
      </p:sp>
      <p:sp>
        <p:nvSpPr>
          <p:cNvPr id="24" name="Text 2"/>
          <p:cNvSpPr/>
          <p:nvPr/>
        </p:nvSpPr>
        <p:spPr>
          <a:xfrm>
            <a:off x="1638474" y="2120975"/>
            <a:ext cx="400417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Amazon S3</a:t>
            </a:r>
            <a:endParaRPr lang="en-US" sz="1461" dirty="0"/>
          </a:p>
        </p:txBody>
      </p:sp>
      <p:sp>
        <p:nvSpPr>
          <p:cNvPr id="25" name="Text 3"/>
          <p:cNvSpPr/>
          <p:nvPr/>
        </p:nvSpPr>
        <p:spPr>
          <a:xfrm>
            <a:off x="1638474" y="2455079"/>
            <a:ext cx="400417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Triggers functions on object creation, deletion, or updates in S3 buckets.</a:t>
            </a:r>
            <a:endParaRPr lang="en-US" sz="1169" dirty="0"/>
          </a:p>
        </p:txBody>
      </p:sp>
      <p:sp>
        <p:nvSpPr>
          <p:cNvPr id="26" name="Text 4"/>
          <p:cNvSpPr/>
          <p:nvPr/>
        </p:nvSpPr>
        <p:spPr>
          <a:xfrm>
            <a:off x="6790409" y="2120975"/>
            <a:ext cx="401229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API Gateway</a:t>
            </a:r>
            <a:endParaRPr lang="en-US" sz="1461" dirty="0"/>
          </a:p>
        </p:txBody>
      </p:sp>
      <p:sp>
        <p:nvSpPr>
          <p:cNvPr id="27" name="Text 5"/>
          <p:cNvSpPr/>
          <p:nvPr/>
        </p:nvSpPr>
        <p:spPr>
          <a:xfrm>
            <a:off x="6790409" y="2455079"/>
            <a:ext cx="401229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Responds to HTTP/HTTPS requests and triggers functions for RESTful APIs.</a:t>
            </a:r>
            <a:endParaRPr lang="en-US" sz="1169" dirty="0"/>
          </a:p>
        </p:txBody>
      </p:sp>
      <p:sp>
        <p:nvSpPr>
          <p:cNvPr id="28" name="Text 6"/>
          <p:cNvSpPr/>
          <p:nvPr/>
        </p:nvSpPr>
        <p:spPr>
          <a:xfrm>
            <a:off x="1660661" y="3494514"/>
            <a:ext cx="398198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DynamoDB</a:t>
            </a:r>
            <a:endParaRPr lang="en-US" sz="1461" dirty="0"/>
          </a:p>
        </p:txBody>
      </p:sp>
      <p:sp>
        <p:nvSpPr>
          <p:cNvPr id="29" name="Text 7"/>
          <p:cNvSpPr/>
          <p:nvPr/>
        </p:nvSpPr>
        <p:spPr>
          <a:xfrm>
            <a:off x="1660661" y="3828619"/>
            <a:ext cx="398198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Triggers functions on table items' creation, modification, or deletion.</a:t>
            </a:r>
            <a:endParaRPr lang="en-US" sz="1169" dirty="0"/>
          </a:p>
        </p:txBody>
      </p:sp>
      <p:sp>
        <p:nvSpPr>
          <p:cNvPr id="30" name="Text 8"/>
          <p:cNvSpPr/>
          <p:nvPr/>
        </p:nvSpPr>
        <p:spPr>
          <a:xfrm>
            <a:off x="6843337" y="3494514"/>
            <a:ext cx="395936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SNS</a:t>
            </a:r>
            <a:endParaRPr lang="en-US" sz="1461" dirty="0"/>
          </a:p>
        </p:txBody>
      </p:sp>
      <p:sp>
        <p:nvSpPr>
          <p:cNvPr id="31" name="Text 9"/>
          <p:cNvSpPr/>
          <p:nvPr/>
        </p:nvSpPr>
        <p:spPr>
          <a:xfrm>
            <a:off x="6843337" y="3828619"/>
            <a:ext cx="395936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Publishes messages to topics that can trigger Lambda functions.</a:t>
            </a:r>
            <a:endParaRPr lang="en-US" sz="1169" dirty="0"/>
          </a:p>
        </p:txBody>
      </p:sp>
      <p:sp>
        <p:nvSpPr>
          <p:cNvPr id="32" name="Text 10"/>
          <p:cNvSpPr/>
          <p:nvPr/>
        </p:nvSpPr>
        <p:spPr>
          <a:xfrm>
            <a:off x="1076558" y="4868054"/>
            <a:ext cx="972614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Other Event Sources</a:t>
            </a:r>
            <a:endParaRPr lang="en-US" sz="1461" dirty="0"/>
          </a:p>
        </p:txBody>
      </p:sp>
      <p:sp>
        <p:nvSpPr>
          <p:cNvPr id="33" name="Text 11"/>
          <p:cNvSpPr/>
          <p:nvPr/>
        </p:nvSpPr>
        <p:spPr>
          <a:xfrm>
            <a:off x="1373540" y="5257843"/>
            <a:ext cx="172376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CloudWatch Events</a:t>
            </a:r>
            <a:endParaRPr lang="en-US" sz="1169" dirty="0"/>
          </a:p>
        </p:txBody>
      </p:sp>
      <p:sp>
        <p:nvSpPr>
          <p:cNvPr id="34" name="Text 12"/>
          <p:cNvSpPr/>
          <p:nvPr/>
        </p:nvSpPr>
        <p:spPr>
          <a:xfrm>
            <a:off x="4618586" y="5257843"/>
            <a:ext cx="115614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CodeCommit</a:t>
            </a:r>
            <a:endParaRPr lang="en-US" sz="1169" dirty="0"/>
          </a:p>
        </p:txBody>
      </p:sp>
      <p:sp>
        <p:nvSpPr>
          <p:cNvPr id="35" name="Text 13"/>
          <p:cNvSpPr/>
          <p:nvPr/>
        </p:nvSpPr>
        <p:spPr>
          <a:xfrm>
            <a:off x="7956582" y="5257843"/>
            <a:ext cx="62418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Kinesis</a:t>
            </a:r>
            <a:endParaRPr lang="en-US" sz="1169"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738DE245-7340-F971-6021-D2CB05F49603}"/>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1543561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0023127" y="79226"/>
            <a:ext cx="1856135" cy="1392101"/>
          </a:xfrm>
          <a:prstGeom prst="rect">
            <a:avLst/>
          </a:prstGeom>
        </p:spPr>
      </p:pic>
      <p:pic>
        <p:nvPicPr>
          <p:cNvPr id="4" name="Image 2" descr="preencoded.png"/>
          <p:cNvPicPr>
            <a:picLocks noChangeAspect="1"/>
          </p:cNvPicPr>
          <p:nvPr/>
        </p:nvPicPr>
        <p:blipFill>
          <a:blip r:embed="rId5"/>
          <a:stretch>
            <a:fillRect/>
          </a:stretch>
        </p:blipFill>
        <p:spPr>
          <a:xfrm>
            <a:off x="0" y="5369210"/>
            <a:ext cx="1392101" cy="1856135"/>
          </a:xfrm>
          <a:prstGeom prst="rect">
            <a:avLst/>
          </a:prstGeom>
        </p:spPr>
      </p:pic>
      <p:pic>
        <p:nvPicPr>
          <p:cNvPr id="5" name="Image 3" descr="preencoded.png"/>
          <p:cNvPicPr>
            <a:picLocks noChangeAspect="1"/>
          </p:cNvPicPr>
          <p:nvPr/>
        </p:nvPicPr>
        <p:blipFill>
          <a:blip r:embed="rId6"/>
          <a:stretch>
            <a:fillRect/>
          </a:stretch>
        </p:blipFill>
        <p:spPr>
          <a:xfrm>
            <a:off x="593963" y="104441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2492202"/>
            <a:ext cx="5197177" cy="816699"/>
          </a:xfrm>
          <a:prstGeom prst="rect">
            <a:avLst/>
          </a:prstGeom>
        </p:spPr>
      </p:pic>
      <p:pic>
        <p:nvPicPr>
          <p:cNvPr id="7" name="Image 5" descr="preencoded.png"/>
          <p:cNvPicPr>
            <a:picLocks noChangeAspect="1"/>
          </p:cNvPicPr>
          <p:nvPr/>
        </p:nvPicPr>
        <p:blipFill>
          <a:blip r:embed="rId8"/>
          <a:stretch>
            <a:fillRect/>
          </a:stretch>
        </p:blipFill>
        <p:spPr>
          <a:xfrm>
            <a:off x="742454" y="2640692"/>
            <a:ext cx="371227" cy="371227"/>
          </a:xfrm>
          <a:prstGeom prst="rect">
            <a:avLst/>
          </a:prstGeom>
        </p:spPr>
      </p:pic>
      <p:pic>
        <p:nvPicPr>
          <p:cNvPr id="8" name="Image 6" descr="preencoded.png"/>
          <p:cNvPicPr>
            <a:picLocks noChangeAspect="1"/>
          </p:cNvPicPr>
          <p:nvPr/>
        </p:nvPicPr>
        <p:blipFill>
          <a:blip r:embed="rId7"/>
          <a:stretch>
            <a:fillRect/>
          </a:stretch>
        </p:blipFill>
        <p:spPr>
          <a:xfrm>
            <a:off x="6088122" y="2492202"/>
            <a:ext cx="5197177" cy="816699"/>
          </a:xfrm>
          <a:prstGeom prst="rect">
            <a:avLst/>
          </a:prstGeom>
        </p:spPr>
      </p:pic>
      <p:pic>
        <p:nvPicPr>
          <p:cNvPr id="9" name="Image 7" descr="preencoded.png"/>
          <p:cNvPicPr>
            <a:picLocks noChangeAspect="1"/>
          </p:cNvPicPr>
          <p:nvPr/>
        </p:nvPicPr>
        <p:blipFill>
          <a:blip r:embed="rId9"/>
          <a:stretch>
            <a:fillRect/>
          </a:stretch>
        </p:blipFill>
        <p:spPr>
          <a:xfrm>
            <a:off x="6236613" y="2640692"/>
            <a:ext cx="371227" cy="371227"/>
          </a:xfrm>
          <a:prstGeom prst="rect">
            <a:avLst/>
          </a:prstGeom>
        </p:spPr>
      </p:pic>
      <p:pic>
        <p:nvPicPr>
          <p:cNvPr id="10" name="Image 8" descr="preencoded.png"/>
          <p:cNvPicPr>
            <a:picLocks noChangeAspect="1"/>
          </p:cNvPicPr>
          <p:nvPr/>
        </p:nvPicPr>
        <p:blipFill>
          <a:blip r:embed="rId10"/>
          <a:stretch>
            <a:fillRect/>
          </a:stretch>
        </p:blipFill>
        <p:spPr>
          <a:xfrm>
            <a:off x="593963" y="3605882"/>
            <a:ext cx="5197177" cy="668209"/>
          </a:xfrm>
          <a:prstGeom prst="rect">
            <a:avLst/>
          </a:prstGeom>
        </p:spPr>
      </p:pic>
      <p:pic>
        <p:nvPicPr>
          <p:cNvPr id="11" name="Image 9" descr="preencoded.png"/>
          <p:cNvPicPr>
            <a:picLocks noChangeAspect="1"/>
          </p:cNvPicPr>
          <p:nvPr/>
        </p:nvPicPr>
        <p:blipFill>
          <a:blip r:embed="rId8"/>
          <a:stretch>
            <a:fillRect/>
          </a:stretch>
        </p:blipFill>
        <p:spPr>
          <a:xfrm>
            <a:off x="742454" y="3754373"/>
            <a:ext cx="371227" cy="371227"/>
          </a:xfrm>
          <a:prstGeom prst="rect">
            <a:avLst/>
          </a:prstGeom>
        </p:spPr>
      </p:pic>
      <p:pic>
        <p:nvPicPr>
          <p:cNvPr id="12" name="Image 10" descr="preencoded.png"/>
          <p:cNvPicPr>
            <a:picLocks noChangeAspect="1"/>
          </p:cNvPicPr>
          <p:nvPr/>
        </p:nvPicPr>
        <p:blipFill>
          <a:blip r:embed="rId10"/>
          <a:stretch>
            <a:fillRect/>
          </a:stretch>
        </p:blipFill>
        <p:spPr>
          <a:xfrm>
            <a:off x="6088122" y="3605882"/>
            <a:ext cx="5197177" cy="668209"/>
          </a:xfrm>
          <a:prstGeom prst="rect">
            <a:avLst/>
          </a:prstGeom>
        </p:spPr>
      </p:pic>
      <p:pic>
        <p:nvPicPr>
          <p:cNvPr id="13" name="Image 11" descr="preencoded.png"/>
          <p:cNvPicPr>
            <a:picLocks noChangeAspect="1"/>
          </p:cNvPicPr>
          <p:nvPr/>
        </p:nvPicPr>
        <p:blipFill>
          <a:blip r:embed="rId9"/>
          <a:stretch>
            <a:fillRect/>
          </a:stretch>
        </p:blipFill>
        <p:spPr>
          <a:xfrm>
            <a:off x="6236613" y="3754373"/>
            <a:ext cx="371227" cy="371227"/>
          </a:xfrm>
          <a:prstGeom prst="rect">
            <a:avLst/>
          </a:prstGeom>
        </p:spPr>
      </p:pic>
      <p:sp>
        <p:nvSpPr>
          <p:cNvPr id="16"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1</a:t>
            </a:r>
            <a:endParaRPr lang="en-US" sz="2631" dirty="0"/>
          </a:p>
        </p:txBody>
      </p:sp>
      <p:sp>
        <p:nvSpPr>
          <p:cNvPr id="17" name="Text 1"/>
          <p:cNvSpPr/>
          <p:nvPr/>
        </p:nvSpPr>
        <p:spPr>
          <a:xfrm>
            <a:off x="593963" y="1527012"/>
            <a:ext cx="1069133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What is the primary characteristic of AWS Lambda that eliminates the need for server management?</a:t>
            </a:r>
            <a:endParaRPr lang="en-US" sz="1754" dirty="0"/>
          </a:p>
        </p:txBody>
      </p:sp>
      <p:sp>
        <p:nvSpPr>
          <p:cNvPr id="18" name="Text 2"/>
          <p:cNvSpPr/>
          <p:nvPr/>
        </p:nvSpPr>
        <p:spPr>
          <a:xfrm>
            <a:off x="870498" y="2714938"/>
            <a:ext cx="137992"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A</a:t>
            </a:r>
            <a:endParaRPr lang="en-US" sz="1169" dirty="0"/>
          </a:p>
        </p:txBody>
      </p:sp>
      <p:sp>
        <p:nvSpPr>
          <p:cNvPr id="19" name="Text 3"/>
          <p:cNvSpPr/>
          <p:nvPr/>
        </p:nvSpPr>
        <p:spPr>
          <a:xfrm>
            <a:off x="1262171" y="2640692"/>
            <a:ext cx="4380478"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It provides dedicated EC2 instances for each function.</a:t>
            </a:r>
            <a:endParaRPr lang="en-US" sz="1461" dirty="0"/>
          </a:p>
        </p:txBody>
      </p:sp>
      <p:sp>
        <p:nvSpPr>
          <p:cNvPr id="20" name="Text 4"/>
          <p:cNvSpPr/>
          <p:nvPr/>
        </p:nvSpPr>
        <p:spPr>
          <a:xfrm>
            <a:off x="6365527" y="2714938"/>
            <a:ext cx="135904"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B</a:t>
            </a:r>
            <a:endParaRPr lang="en-US" sz="1169" dirty="0"/>
          </a:p>
        </p:txBody>
      </p:sp>
      <p:sp>
        <p:nvSpPr>
          <p:cNvPr id="21" name="Text 5"/>
          <p:cNvSpPr/>
          <p:nvPr/>
        </p:nvSpPr>
        <p:spPr>
          <a:xfrm>
            <a:off x="6756330" y="2640692"/>
            <a:ext cx="4380478"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It automatically provisions and manages the underlying infrastructure.</a:t>
            </a:r>
            <a:endParaRPr lang="en-US" sz="1461" dirty="0"/>
          </a:p>
        </p:txBody>
      </p:sp>
      <p:sp>
        <p:nvSpPr>
          <p:cNvPr id="22" name="Text 6"/>
          <p:cNvSpPr/>
          <p:nvPr/>
        </p:nvSpPr>
        <p:spPr>
          <a:xfrm>
            <a:off x="873544" y="3828619"/>
            <a:ext cx="130858"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C</a:t>
            </a:r>
            <a:endParaRPr lang="en-US" sz="1169" dirty="0"/>
          </a:p>
        </p:txBody>
      </p:sp>
      <p:sp>
        <p:nvSpPr>
          <p:cNvPr id="23" name="Text 7"/>
          <p:cNvSpPr/>
          <p:nvPr/>
        </p:nvSpPr>
        <p:spPr>
          <a:xfrm>
            <a:off x="1262171" y="3754373"/>
            <a:ext cx="470965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It requires manual scaling of server fleets.</a:t>
            </a:r>
            <a:endParaRPr lang="en-US" sz="1461" dirty="0"/>
          </a:p>
        </p:txBody>
      </p:sp>
      <p:sp>
        <p:nvSpPr>
          <p:cNvPr id="24" name="Text 8"/>
          <p:cNvSpPr/>
          <p:nvPr/>
        </p:nvSpPr>
        <p:spPr>
          <a:xfrm>
            <a:off x="6360597" y="3828619"/>
            <a:ext cx="147911"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D</a:t>
            </a:r>
            <a:endParaRPr lang="en-US" sz="1169" dirty="0"/>
          </a:p>
        </p:txBody>
      </p:sp>
      <p:sp>
        <p:nvSpPr>
          <p:cNvPr id="25" name="Text 9"/>
          <p:cNvSpPr/>
          <p:nvPr/>
        </p:nvSpPr>
        <p:spPr>
          <a:xfrm>
            <a:off x="6756331" y="3754373"/>
            <a:ext cx="507403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It uses Docker containers that users manage.</a:t>
            </a:r>
            <a:endParaRPr lang="en-US" sz="146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0023127" y="79226"/>
            <a:ext cx="1856135" cy="1392101"/>
          </a:xfrm>
          <a:prstGeom prst="rect">
            <a:avLst/>
          </a:prstGeom>
        </p:spPr>
      </p:pic>
      <p:pic>
        <p:nvPicPr>
          <p:cNvPr id="4" name="Image 2" descr="preencoded.png"/>
          <p:cNvPicPr>
            <a:picLocks noChangeAspect="1"/>
          </p:cNvPicPr>
          <p:nvPr/>
        </p:nvPicPr>
        <p:blipFill>
          <a:blip r:embed="rId5"/>
          <a:stretch>
            <a:fillRect/>
          </a:stretch>
        </p:blipFill>
        <p:spPr>
          <a:xfrm>
            <a:off x="0" y="5369210"/>
            <a:ext cx="1392101" cy="1856135"/>
          </a:xfrm>
          <a:prstGeom prst="rect">
            <a:avLst/>
          </a:prstGeom>
        </p:spPr>
      </p:pic>
      <p:pic>
        <p:nvPicPr>
          <p:cNvPr id="5" name="Image 3" descr="preencoded.png"/>
          <p:cNvPicPr>
            <a:picLocks noChangeAspect="1"/>
          </p:cNvPicPr>
          <p:nvPr/>
        </p:nvPicPr>
        <p:blipFill>
          <a:blip r:embed="rId6"/>
          <a:stretch>
            <a:fillRect/>
          </a:stretch>
        </p:blipFill>
        <p:spPr>
          <a:xfrm>
            <a:off x="593963" y="104441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527012"/>
            <a:ext cx="445472" cy="445472"/>
          </a:xfrm>
          <a:prstGeom prst="rect">
            <a:avLst/>
          </a:prstGeom>
        </p:spPr>
      </p:pic>
      <p:pic>
        <p:nvPicPr>
          <p:cNvPr id="7" name="Image 5" descr="preencoded.png"/>
          <p:cNvPicPr>
            <a:picLocks noChangeAspect="1"/>
          </p:cNvPicPr>
          <p:nvPr/>
        </p:nvPicPr>
        <p:blipFill>
          <a:blip r:embed="rId8"/>
          <a:stretch>
            <a:fillRect/>
          </a:stretch>
        </p:blipFill>
        <p:spPr>
          <a:xfrm>
            <a:off x="705331" y="1601257"/>
            <a:ext cx="222736" cy="296982"/>
          </a:xfrm>
          <a:prstGeom prst="rect">
            <a:avLst/>
          </a:prstGeom>
        </p:spPr>
      </p:pic>
      <p:pic>
        <p:nvPicPr>
          <p:cNvPr id="8" name="Image 6" descr="preencoded.png"/>
          <p:cNvPicPr>
            <a:picLocks noChangeAspect="1"/>
          </p:cNvPicPr>
          <p:nvPr/>
        </p:nvPicPr>
        <p:blipFill>
          <a:blip r:embed="rId9"/>
          <a:stretch>
            <a:fillRect/>
          </a:stretch>
        </p:blipFill>
        <p:spPr>
          <a:xfrm>
            <a:off x="593963" y="2269466"/>
            <a:ext cx="10691336" cy="593963"/>
          </a:xfrm>
          <a:prstGeom prst="rect">
            <a:avLst/>
          </a:prstGeom>
        </p:spPr>
      </p:pic>
      <p:pic>
        <p:nvPicPr>
          <p:cNvPr id="9" name="Image 7" descr="preencoded.png"/>
          <p:cNvPicPr>
            <a:picLocks noChangeAspect="1"/>
          </p:cNvPicPr>
          <p:nvPr/>
        </p:nvPicPr>
        <p:blipFill>
          <a:blip r:embed="rId10"/>
          <a:stretch>
            <a:fillRect/>
          </a:stretch>
        </p:blipFill>
        <p:spPr>
          <a:xfrm>
            <a:off x="593963" y="3160410"/>
            <a:ext cx="10691336" cy="2375853"/>
          </a:xfrm>
          <a:prstGeom prst="rect">
            <a:avLst/>
          </a:prstGeom>
        </p:spPr>
      </p:pic>
      <p:pic>
        <p:nvPicPr>
          <p:cNvPr id="10" name="Image 8" descr="preencoded.png"/>
          <p:cNvPicPr>
            <a:picLocks noChangeAspect="1"/>
          </p:cNvPicPr>
          <p:nvPr/>
        </p:nvPicPr>
        <p:blipFill>
          <a:blip r:embed="rId11"/>
          <a:stretch>
            <a:fillRect/>
          </a:stretch>
        </p:blipFill>
        <p:spPr>
          <a:xfrm>
            <a:off x="816700" y="4868054"/>
            <a:ext cx="319168" cy="371227"/>
          </a:xfrm>
          <a:prstGeom prst="rect">
            <a:avLst/>
          </a:prstGeom>
        </p:spPr>
      </p:pic>
      <p:pic>
        <p:nvPicPr>
          <p:cNvPr id="11" name="Image 9" descr="preencoded.png"/>
          <p:cNvPicPr>
            <a:picLocks noChangeAspect="1"/>
          </p:cNvPicPr>
          <p:nvPr/>
        </p:nvPicPr>
        <p:blipFill>
          <a:blip r:embed="rId12"/>
          <a:stretch>
            <a:fillRect/>
          </a:stretch>
        </p:blipFill>
        <p:spPr>
          <a:xfrm>
            <a:off x="920527" y="4979422"/>
            <a:ext cx="111368" cy="148491"/>
          </a:xfrm>
          <a:prstGeom prst="rect">
            <a:avLst/>
          </a:prstGeom>
        </p:spPr>
      </p:pic>
      <p:sp>
        <p:nvSpPr>
          <p:cNvPr id="14" name="Text 1"/>
          <p:cNvSpPr/>
          <p:nvPr/>
        </p:nvSpPr>
        <p:spPr>
          <a:xfrm>
            <a:off x="1187927" y="1601257"/>
            <a:ext cx="272399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Correct Answer: </a:t>
            </a:r>
            <a:r>
              <a:rPr lang="en-US" sz="1754" b="1" dirty="0">
                <a:solidFill>
                  <a:srgbClr val="22C55E"/>
                </a:solidFill>
                <a:latin typeface="ui-sans-serif" pitchFamily="34" charset="0"/>
                <a:ea typeface="ui-sans-serif" pitchFamily="34" charset="-122"/>
                <a:cs typeface="ui-sans-serif" pitchFamily="34" charset="-120"/>
              </a:rPr>
              <a:t>B</a:t>
            </a:r>
            <a:endParaRPr lang="en-US" sz="1754" dirty="0"/>
          </a:p>
        </p:txBody>
      </p:sp>
      <p:sp>
        <p:nvSpPr>
          <p:cNvPr id="15" name="Text 2"/>
          <p:cNvSpPr/>
          <p:nvPr/>
        </p:nvSpPr>
        <p:spPr>
          <a:xfrm>
            <a:off x="816699" y="2343711"/>
            <a:ext cx="12562320"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It automatically provisions and manages the underlying infrastructure.</a:t>
            </a:r>
            <a:endParaRPr lang="en-US" sz="1754" dirty="0"/>
          </a:p>
        </p:txBody>
      </p:sp>
      <p:sp>
        <p:nvSpPr>
          <p:cNvPr id="16" name="Text 3"/>
          <p:cNvSpPr/>
          <p:nvPr/>
        </p:nvSpPr>
        <p:spPr>
          <a:xfrm>
            <a:off x="816699" y="3383146"/>
            <a:ext cx="1024586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17" name="Text 4"/>
          <p:cNvSpPr/>
          <p:nvPr/>
        </p:nvSpPr>
        <p:spPr>
          <a:xfrm>
            <a:off x="816699" y="3791496"/>
            <a:ext cx="10245864"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AWS Lambda is a serverless compute service, meaning it automatically provisions, scales, and manages the infrastructure required to run your code. Users only need to upload their code, and Lambda handles all the operational aspects of running and scaling it, eliminating the need for server management.</a:t>
            </a:r>
            <a:endParaRPr lang="en-US" sz="1315" dirty="0"/>
          </a:p>
        </p:txBody>
      </p:sp>
      <p:sp>
        <p:nvSpPr>
          <p:cNvPr id="18" name="Text 5"/>
          <p:cNvSpPr/>
          <p:nvPr/>
        </p:nvSpPr>
        <p:spPr>
          <a:xfrm>
            <a:off x="1284359" y="4793809"/>
            <a:ext cx="9778205" cy="519718"/>
          </a:xfrm>
          <a:prstGeom prst="rect">
            <a:avLst/>
          </a:prstGeom>
          <a:noFill/>
          <a:ln/>
        </p:spPr>
        <p:txBody>
          <a:bodyPr vert="horz" wrap="square" lIns="0" tIns="0" rIns="0" bIns="0" rtlCol="0" anchor="t"/>
          <a:lstStyle/>
          <a:p>
            <a:pPr>
              <a:lnSpc>
                <a:spcPts val="2046"/>
              </a:lnSpc>
            </a:pPr>
            <a:r>
              <a:rPr lang="en-US" sz="1315" b="1" dirty="0">
                <a:solidFill>
                  <a:srgbClr val="4B5563"/>
                </a:solidFill>
                <a:latin typeface="ui-sans-serif" pitchFamily="34" charset="0"/>
                <a:ea typeface="ui-sans-serif" pitchFamily="34" charset="-122"/>
                <a:cs typeface="ui-sans-serif" pitchFamily="34" charset="-120"/>
              </a:rPr>
              <a:t>Key Point:</a:t>
            </a:r>
            <a:r>
              <a:rPr lang="en-US" sz="1315" dirty="0">
                <a:solidFill>
                  <a:srgbClr val="4B5563"/>
                </a:solidFill>
                <a:latin typeface="ui-sans-serif" pitchFamily="34" charset="0"/>
                <a:ea typeface="ui-sans-serif" pitchFamily="34" charset="-122"/>
                <a:cs typeface="ui-sans-serif" pitchFamily="34" charset="-120"/>
              </a:rPr>
              <a:t> Serverless computing abstracts away server management, allowing developers to focus on code rather than infrastructure.</a:t>
            </a:r>
            <a:endParaRPr lang="en-US" sz="131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1856135" cy="1392101"/>
          </a:xfrm>
          <a:prstGeom prst="rect">
            <a:avLst/>
          </a:prstGeom>
        </p:spPr>
      </p:pic>
      <p:pic>
        <p:nvPicPr>
          <p:cNvPr id="4" name="Image 2" descr="preencoded.png"/>
          <p:cNvPicPr>
            <a:picLocks noChangeAspect="1"/>
          </p:cNvPicPr>
          <p:nvPr/>
        </p:nvPicPr>
        <p:blipFill>
          <a:blip r:embed="rId5"/>
          <a:stretch>
            <a:fillRect/>
          </a:stretch>
        </p:blipFill>
        <p:spPr>
          <a:xfrm>
            <a:off x="10487161" y="5369210"/>
            <a:ext cx="1392101" cy="1856135"/>
          </a:xfrm>
          <a:prstGeom prst="rect">
            <a:avLst/>
          </a:prstGeom>
        </p:spPr>
      </p:pic>
      <p:pic>
        <p:nvPicPr>
          <p:cNvPr id="5" name="Image 3" descr="preencoded.png"/>
          <p:cNvPicPr>
            <a:picLocks noChangeAspect="1"/>
          </p:cNvPicPr>
          <p:nvPr/>
        </p:nvPicPr>
        <p:blipFill>
          <a:blip r:embed="rId6"/>
          <a:stretch>
            <a:fillRect/>
          </a:stretch>
        </p:blipFill>
        <p:spPr>
          <a:xfrm>
            <a:off x="593963" y="104441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2343711"/>
            <a:ext cx="3303920" cy="668209"/>
          </a:xfrm>
          <a:prstGeom prst="rect">
            <a:avLst/>
          </a:prstGeom>
        </p:spPr>
      </p:pic>
      <p:pic>
        <p:nvPicPr>
          <p:cNvPr id="7" name="Image 5" descr="preencoded.png"/>
          <p:cNvPicPr>
            <a:picLocks noChangeAspect="1"/>
          </p:cNvPicPr>
          <p:nvPr/>
        </p:nvPicPr>
        <p:blipFill>
          <a:blip r:embed="rId8"/>
          <a:stretch>
            <a:fillRect/>
          </a:stretch>
        </p:blipFill>
        <p:spPr>
          <a:xfrm>
            <a:off x="742454" y="2492202"/>
            <a:ext cx="371227" cy="371227"/>
          </a:xfrm>
          <a:prstGeom prst="rect">
            <a:avLst/>
          </a:prstGeom>
        </p:spPr>
      </p:pic>
      <p:pic>
        <p:nvPicPr>
          <p:cNvPr id="8" name="Image 6" descr="preencoded.png"/>
          <p:cNvPicPr>
            <a:picLocks noChangeAspect="1"/>
          </p:cNvPicPr>
          <p:nvPr/>
        </p:nvPicPr>
        <p:blipFill>
          <a:blip r:embed="rId7"/>
          <a:stretch>
            <a:fillRect/>
          </a:stretch>
        </p:blipFill>
        <p:spPr>
          <a:xfrm>
            <a:off x="4120619" y="2343711"/>
            <a:ext cx="3303920" cy="668209"/>
          </a:xfrm>
          <a:prstGeom prst="rect">
            <a:avLst/>
          </a:prstGeom>
        </p:spPr>
      </p:pic>
      <p:pic>
        <p:nvPicPr>
          <p:cNvPr id="9" name="Image 7" descr="preencoded.png"/>
          <p:cNvPicPr>
            <a:picLocks noChangeAspect="1"/>
          </p:cNvPicPr>
          <p:nvPr/>
        </p:nvPicPr>
        <p:blipFill>
          <a:blip r:embed="rId9"/>
          <a:stretch>
            <a:fillRect/>
          </a:stretch>
        </p:blipFill>
        <p:spPr>
          <a:xfrm>
            <a:off x="4269110" y="2492202"/>
            <a:ext cx="371227" cy="371227"/>
          </a:xfrm>
          <a:prstGeom prst="rect">
            <a:avLst/>
          </a:prstGeom>
        </p:spPr>
      </p:pic>
      <p:pic>
        <p:nvPicPr>
          <p:cNvPr id="10" name="Image 8" descr="preencoded.png"/>
          <p:cNvPicPr>
            <a:picLocks noChangeAspect="1"/>
          </p:cNvPicPr>
          <p:nvPr/>
        </p:nvPicPr>
        <p:blipFill>
          <a:blip r:embed="rId7"/>
          <a:stretch>
            <a:fillRect/>
          </a:stretch>
        </p:blipFill>
        <p:spPr>
          <a:xfrm>
            <a:off x="593963" y="3234655"/>
            <a:ext cx="3303920" cy="668209"/>
          </a:xfrm>
          <a:prstGeom prst="rect">
            <a:avLst/>
          </a:prstGeom>
        </p:spPr>
      </p:pic>
      <p:pic>
        <p:nvPicPr>
          <p:cNvPr id="11" name="Image 9" descr="preencoded.png"/>
          <p:cNvPicPr>
            <a:picLocks noChangeAspect="1"/>
          </p:cNvPicPr>
          <p:nvPr/>
        </p:nvPicPr>
        <p:blipFill>
          <a:blip r:embed="rId8"/>
          <a:stretch>
            <a:fillRect/>
          </a:stretch>
        </p:blipFill>
        <p:spPr>
          <a:xfrm>
            <a:off x="742454" y="3383146"/>
            <a:ext cx="371227" cy="371227"/>
          </a:xfrm>
          <a:prstGeom prst="rect">
            <a:avLst/>
          </a:prstGeom>
        </p:spPr>
      </p:pic>
      <p:pic>
        <p:nvPicPr>
          <p:cNvPr id="12" name="Image 10" descr="preencoded.png"/>
          <p:cNvPicPr>
            <a:picLocks noChangeAspect="1"/>
          </p:cNvPicPr>
          <p:nvPr/>
        </p:nvPicPr>
        <p:blipFill>
          <a:blip r:embed="rId7"/>
          <a:stretch>
            <a:fillRect/>
          </a:stretch>
        </p:blipFill>
        <p:spPr>
          <a:xfrm>
            <a:off x="4120619" y="3234655"/>
            <a:ext cx="3303920" cy="668209"/>
          </a:xfrm>
          <a:prstGeom prst="rect">
            <a:avLst/>
          </a:prstGeom>
        </p:spPr>
      </p:pic>
      <p:pic>
        <p:nvPicPr>
          <p:cNvPr id="13" name="Image 11" descr="preencoded.png"/>
          <p:cNvPicPr>
            <a:picLocks noChangeAspect="1"/>
          </p:cNvPicPr>
          <p:nvPr/>
        </p:nvPicPr>
        <p:blipFill>
          <a:blip r:embed="rId9"/>
          <a:stretch>
            <a:fillRect/>
          </a:stretch>
        </p:blipFill>
        <p:spPr>
          <a:xfrm>
            <a:off x="4269110" y="3383146"/>
            <a:ext cx="371227" cy="371227"/>
          </a:xfrm>
          <a:prstGeom prst="rect">
            <a:avLst/>
          </a:prstGeom>
        </p:spPr>
      </p:pic>
      <p:sp>
        <p:nvSpPr>
          <p:cNvPr id="20"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2</a:t>
            </a:r>
            <a:endParaRPr lang="en-US" sz="2631" dirty="0"/>
          </a:p>
        </p:txBody>
      </p:sp>
      <p:sp>
        <p:nvSpPr>
          <p:cNvPr id="21" name="Text 1"/>
          <p:cNvSpPr/>
          <p:nvPr/>
        </p:nvSpPr>
        <p:spPr>
          <a:xfrm>
            <a:off x="593963" y="1527012"/>
            <a:ext cx="683057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What is the maximum execution time for a single AWS Lambda function invocation?</a:t>
            </a:r>
            <a:endParaRPr lang="en-US" sz="1754" dirty="0"/>
          </a:p>
        </p:txBody>
      </p:sp>
      <p:sp>
        <p:nvSpPr>
          <p:cNvPr id="22" name="Text 2"/>
          <p:cNvSpPr/>
          <p:nvPr/>
        </p:nvSpPr>
        <p:spPr>
          <a:xfrm>
            <a:off x="870498" y="2566447"/>
            <a:ext cx="137992"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A</a:t>
            </a:r>
            <a:endParaRPr lang="en-US" sz="1169" dirty="0"/>
          </a:p>
        </p:txBody>
      </p:sp>
      <p:sp>
        <p:nvSpPr>
          <p:cNvPr id="23" name="Text 3"/>
          <p:cNvSpPr/>
          <p:nvPr/>
        </p:nvSpPr>
        <p:spPr>
          <a:xfrm>
            <a:off x="1262171" y="2492202"/>
            <a:ext cx="111420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5 minutes</a:t>
            </a:r>
            <a:endParaRPr lang="en-US" sz="1461" dirty="0"/>
          </a:p>
        </p:txBody>
      </p:sp>
      <p:sp>
        <p:nvSpPr>
          <p:cNvPr id="24" name="Text 4"/>
          <p:cNvSpPr/>
          <p:nvPr/>
        </p:nvSpPr>
        <p:spPr>
          <a:xfrm>
            <a:off x="4398024" y="2566447"/>
            <a:ext cx="135904"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B</a:t>
            </a:r>
            <a:endParaRPr lang="en-US" sz="1169" dirty="0"/>
          </a:p>
        </p:txBody>
      </p:sp>
      <p:sp>
        <p:nvSpPr>
          <p:cNvPr id="25" name="Text 5"/>
          <p:cNvSpPr/>
          <p:nvPr/>
        </p:nvSpPr>
        <p:spPr>
          <a:xfrm>
            <a:off x="4788828" y="2492202"/>
            <a:ext cx="125584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10 minutes</a:t>
            </a:r>
            <a:endParaRPr lang="en-US" sz="1461" dirty="0"/>
          </a:p>
        </p:txBody>
      </p:sp>
      <p:sp>
        <p:nvSpPr>
          <p:cNvPr id="26" name="Text 6"/>
          <p:cNvSpPr/>
          <p:nvPr/>
        </p:nvSpPr>
        <p:spPr>
          <a:xfrm>
            <a:off x="873544" y="3457392"/>
            <a:ext cx="130858"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C</a:t>
            </a:r>
            <a:endParaRPr lang="en-US" sz="1169" dirty="0"/>
          </a:p>
        </p:txBody>
      </p:sp>
      <p:sp>
        <p:nvSpPr>
          <p:cNvPr id="27" name="Text 7"/>
          <p:cNvSpPr/>
          <p:nvPr/>
        </p:nvSpPr>
        <p:spPr>
          <a:xfrm>
            <a:off x="1262172" y="3383146"/>
            <a:ext cx="125584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15 minutes</a:t>
            </a:r>
            <a:endParaRPr lang="en-US" sz="1461" dirty="0"/>
          </a:p>
        </p:txBody>
      </p:sp>
      <p:sp>
        <p:nvSpPr>
          <p:cNvPr id="28" name="Text 8"/>
          <p:cNvSpPr/>
          <p:nvPr/>
        </p:nvSpPr>
        <p:spPr>
          <a:xfrm>
            <a:off x="4393094" y="3457392"/>
            <a:ext cx="147911"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D</a:t>
            </a:r>
            <a:endParaRPr lang="en-US" sz="1169" dirty="0"/>
          </a:p>
        </p:txBody>
      </p:sp>
      <p:sp>
        <p:nvSpPr>
          <p:cNvPr id="29" name="Text 9"/>
          <p:cNvSpPr/>
          <p:nvPr/>
        </p:nvSpPr>
        <p:spPr>
          <a:xfrm>
            <a:off x="4788828" y="3383146"/>
            <a:ext cx="125584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30 minutes</a:t>
            </a:r>
            <a:endParaRPr lang="en-US" sz="146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1856135" cy="1392101"/>
          </a:xfrm>
          <a:prstGeom prst="rect">
            <a:avLst/>
          </a:prstGeom>
        </p:spPr>
      </p:pic>
      <p:pic>
        <p:nvPicPr>
          <p:cNvPr id="4" name="Image 2" descr="preencoded.png"/>
          <p:cNvPicPr>
            <a:picLocks noChangeAspect="1"/>
          </p:cNvPicPr>
          <p:nvPr/>
        </p:nvPicPr>
        <p:blipFill>
          <a:blip r:embed="rId5"/>
          <a:stretch>
            <a:fillRect/>
          </a:stretch>
        </p:blipFill>
        <p:spPr>
          <a:xfrm>
            <a:off x="10487161" y="5369210"/>
            <a:ext cx="1392101" cy="1856135"/>
          </a:xfrm>
          <a:prstGeom prst="rect">
            <a:avLst/>
          </a:prstGeom>
        </p:spPr>
      </p:pic>
      <p:pic>
        <p:nvPicPr>
          <p:cNvPr id="5" name="Image 3" descr="preencoded.png"/>
          <p:cNvPicPr>
            <a:picLocks noChangeAspect="1"/>
          </p:cNvPicPr>
          <p:nvPr/>
        </p:nvPicPr>
        <p:blipFill>
          <a:blip r:embed="rId6"/>
          <a:stretch>
            <a:fillRect/>
          </a:stretch>
        </p:blipFill>
        <p:spPr>
          <a:xfrm>
            <a:off x="593963" y="104441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452766"/>
            <a:ext cx="6830576" cy="593963"/>
          </a:xfrm>
          <a:prstGeom prst="rect">
            <a:avLst/>
          </a:prstGeom>
        </p:spPr>
      </p:pic>
      <p:pic>
        <p:nvPicPr>
          <p:cNvPr id="7" name="Image 5" descr="preencoded.png"/>
          <p:cNvPicPr>
            <a:picLocks noChangeAspect="1"/>
          </p:cNvPicPr>
          <p:nvPr/>
        </p:nvPicPr>
        <p:blipFill>
          <a:blip r:embed="rId8"/>
          <a:stretch>
            <a:fillRect/>
          </a:stretch>
        </p:blipFill>
        <p:spPr>
          <a:xfrm>
            <a:off x="816699" y="1527012"/>
            <a:ext cx="445472" cy="445472"/>
          </a:xfrm>
          <a:prstGeom prst="rect">
            <a:avLst/>
          </a:prstGeom>
        </p:spPr>
      </p:pic>
      <p:pic>
        <p:nvPicPr>
          <p:cNvPr id="8" name="Image 6" descr="preencoded.png"/>
          <p:cNvPicPr>
            <a:picLocks noChangeAspect="1"/>
          </p:cNvPicPr>
          <p:nvPr/>
        </p:nvPicPr>
        <p:blipFill>
          <a:blip r:embed="rId9"/>
          <a:stretch>
            <a:fillRect/>
          </a:stretch>
        </p:blipFill>
        <p:spPr>
          <a:xfrm>
            <a:off x="928067" y="1601257"/>
            <a:ext cx="222736" cy="296982"/>
          </a:xfrm>
          <a:prstGeom prst="rect">
            <a:avLst/>
          </a:prstGeom>
        </p:spPr>
      </p:pic>
      <p:pic>
        <p:nvPicPr>
          <p:cNvPr id="9" name="Image 7" descr="preencoded.png"/>
          <p:cNvPicPr>
            <a:picLocks noChangeAspect="1"/>
          </p:cNvPicPr>
          <p:nvPr/>
        </p:nvPicPr>
        <p:blipFill>
          <a:blip r:embed="rId10"/>
          <a:stretch>
            <a:fillRect/>
          </a:stretch>
        </p:blipFill>
        <p:spPr>
          <a:xfrm>
            <a:off x="593963" y="3772935"/>
            <a:ext cx="6830576" cy="1707644"/>
          </a:xfrm>
          <a:prstGeom prst="rect">
            <a:avLst/>
          </a:prstGeom>
        </p:spPr>
      </p:pic>
      <p:pic>
        <p:nvPicPr>
          <p:cNvPr id="10" name="Image 8" descr="preencoded.png"/>
          <p:cNvPicPr>
            <a:picLocks noChangeAspect="1"/>
          </p:cNvPicPr>
          <p:nvPr/>
        </p:nvPicPr>
        <p:blipFill>
          <a:blip r:embed="rId11"/>
          <a:stretch>
            <a:fillRect/>
          </a:stretch>
        </p:blipFill>
        <p:spPr>
          <a:xfrm>
            <a:off x="816700" y="4032794"/>
            <a:ext cx="139210" cy="185613"/>
          </a:xfrm>
          <a:prstGeom prst="rect">
            <a:avLst/>
          </a:prstGeom>
        </p:spPr>
      </p:pic>
      <p:pic>
        <p:nvPicPr>
          <p:cNvPr id="11" name="Image 9" descr="preencoded.png"/>
          <p:cNvPicPr>
            <a:picLocks noChangeAspect="1"/>
          </p:cNvPicPr>
          <p:nvPr/>
        </p:nvPicPr>
        <p:blipFill>
          <a:blip r:embed="rId12"/>
          <a:stretch>
            <a:fillRect/>
          </a:stretch>
        </p:blipFill>
        <p:spPr>
          <a:xfrm>
            <a:off x="816699" y="4404020"/>
            <a:ext cx="148491" cy="148491"/>
          </a:xfrm>
          <a:prstGeom prst="rect">
            <a:avLst/>
          </a:prstGeom>
        </p:spPr>
      </p:pic>
      <p:pic>
        <p:nvPicPr>
          <p:cNvPr id="12" name="Image 10" descr="preencoded.png"/>
          <p:cNvPicPr>
            <a:picLocks noChangeAspect="1"/>
          </p:cNvPicPr>
          <p:nvPr/>
        </p:nvPicPr>
        <p:blipFill>
          <a:blip r:embed="rId13"/>
          <a:stretch>
            <a:fillRect/>
          </a:stretch>
        </p:blipFill>
        <p:spPr>
          <a:xfrm>
            <a:off x="816699" y="4738125"/>
            <a:ext cx="185613" cy="148491"/>
          </a:xfrm>
          <a:prstGeom prst="rect">
            <a:avLst/>
          </a:prstGeom>
        </p:spPr>
      </p:pic>
      <p:pic>
        <p:nvPicPr>
          <p:cNvPr id="13" name="Image 11" descr="preencoded.png"/>
          <p:cNvPicPr>
            <a:picLocks noChangeAspect="1"/>
          </p:cNvPicPr>
          <p:nvPr/>
        </p:nvPicPr>
        <p:blipFill>
          <a:blip r:embed="rId14"/>
          <a:stretch>
            <a:fillRect/>
          </a:stretch>
        </p:blipFill>
        <p:spPr>
          <a:xfrm>
            <a:off x="816699" y="5072229"/>
            <a:ext cx="148491" cy="148491"/>
          </a:xfrm>
          <a:prstGeom prst="rect">
            <a:avLst/>
          </a:prstGeom>
        </p:spPr>
      </p:pic>
      <p:pic>
        <p:nvPicPr>
          <p:cNvPr id="14" name="Image 12" descr="preencoded.png"/>
          <p:cNvPicPr>
            <a:picLocks noChangeAspect="1"/>
          </p:cNvPicPr>
          <p:nvPr/>
        </p:nvPicPr>
        <p:blipFill>
          <a:blip r:embed="rId15"/>
          <a:stretch>
            <a:fillRect/>
          </a:stretch>
        </p:blipFill>
        <p:spPr>
          <a:xfrm>
            <a:off x="8668149" y="2566447"/>
            <a:ext cx="1670521" cy="1670521"/>
          </a:xfrm>
          <a:prstGeom prst="rect">
            <a:avLst/>
          </a:prstGeom>
        </p:spPr>
      </p:pic>
      <p:pic>
        <p:nvPicPr>
          <p:cNvPr id="15" name="Image 13" descr="preencoded.png"/>
          <p:cNvPicPr>
            <a:picLocks noChangeAspect="1"/>
          </p:cNvPicPr>
          <p:nvPr/>
        </p:nvPicPr>
        <p:blipFill>
          <a:blip r:embed="rId16"/>
          <a:stretch>
            <a:fillRect/>
          </a:stretch>
        </p:blipFill>
        <p:spPr>
          <a:xfrm>
            <a:off x="9336358" y="2789183"/>
            <a:ext cx="334104" cy="445472"/>
          </a:xfrm>
          <a:prstGeom prst="rect">
            <a:avLst/>
          </a:prstGeom>
        </p:spPr>
      </p:pic>
      <p:sp>
        <p:nvSpPr>
          <p:cNvPr id="19" name="Text 1"/>
          <p:cNvSpPr/>
          <p:nvPr/>
        </p:nvSpPr>
        <p:spPr>
          <a:xfrm>
            <a:off x="1410662" y="1601257"/>
            <a:ext cx="45948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Correct Answer: C. 15 minutes</a:t>
            </a:r>
            <a:endParaRPr lang="en-US" sz="1754" dirty="0"/>
          </a:p>
        </p:txBody>
      </p:sp>
      <p:sp>
        <p:nvSpPr>
          <p:cNvPr id="20" name="Text 2"/>
          <p:cNvSpPr/>
          <p:nvPr/>
        </p:nvSpPr>
        <p:spPr>
          <a:xfrm>
            <a:off x="593963" y="2269465"/>
            <a:ext cx="6830576" cy="1206488"/>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A key limitation of AWS Lambda is its maximum execution time. A single Lambda function invocation can run for a maximum of 15 minutes (900 seconds). If a function exceeds this limit, it is forcefully terminated by AWS.</a:t>
            </a:r>
            <a:endParaRPr lang="en-US" sz="1461" dirty="0"/>
          </a:p>
        </p:txBody>
      </p:sp>
      <p:sp>
        <p:nvSpPr>
          <p:cNvPr id="21" name="Text 3"/>
          <p:cNvSpPr/>
          <p:nvPr/>
        </p:nvSpPr>
        <p:spPr>
          <a:xfrm>
            <a:off x="1067277" y="3995671"/>
            <a:ext cx="638510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Points to Remember</a:t>
            </a:r>
            <a:endParaRPr lang="en-US" sz="1461" dirty="0"/>
          </a:p>
        </p:txBody>
      </p:sp>
      <p:sp>
        <p:nvSpPr>
          <p:cNvPr id="22" name="Text 4"/>
          <p:cNvSpPr/>
          <p:nvPr/>
        </p:nvSpPr>
        <p:spPr>
          <a:xfrm>
            <a:off x="1076558" y="4366898"/>
            <a:ext cx="561817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The maximum execution time is configurable up to 15 minutes</a:t>
            </a:r>
            <a:endParaRPr lang="en-US" sz="1169" dirty="0"/>
          </a:p>
        </p:txBody>
      </p:sp>
      <p:sp>
        <p:nvSpPr>
          <p:cNvPr id="23" name="Text 5"/>
          <p:cNvSpPr/>
          <p:nvPr/>
        </p:nvSpPr>
        <p:spPr>
          <a:xfrm>
            <a:off x="1113681" y="4701002"/>
            <a:ext cx="553812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Functions exceeding this limit are terminated without warning</a:t>
            </a:r>
            <a:endParaRPr lang="en-US" sz="1169" dirty="0"/>
          </a:p>
        </p:txBody>
      </p:sp>
      <p:sp>
        <p:nvSpPr>
          <p:cNvPr id="24" name="Text 6"/>
          <p:cNvSpPr/>
          <p:nvPr/>
        </p:nvSpPr>
        <p:spPr>
          <a:xfrm>
            <a:off x="1076558" y="5035106"/>
            <a:ext cx="565349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Design functions to complete within the time limit for reliability</a:t>
            </a:r>
            <a:endParaRPr lang="en-US" sz="1169" dirty="0"/>
          </a:p>
        </p:txBody>
      </p:sp>
      <p:sp>
        <p:nvSpPr>
          <p:cNvPr id="25" name="Text 7"/>
          <p:cNvSpPr/>
          <p:nvPr/>
        </p:nvSpPr>
        <p:spPr>
          <a:xfrm>
            <a:off x="9193377" y="3308901"/>
            <a:ext cx="743904" cy="445472"/>
          </a:xfrm>
          <a:prstGeom prst="rect">
            <a:avLst/>
          </a:prstGeom>
          <a:noFill/>
          <a:ln/>
        </p:spPr>
        <p:txBody>
          <a:bodyPr vert="horz" wrap="square" lIns="0" tIns="0" rIns="0" bIns="0" rtlCol="0" anchor="t"/>
          <a:lstStyle/>
          <a:p>
            <a:pPr>
              <a:lnSpc>
                <a:spcPts val="3507"/>
              </a:lnSpc>
            </a:pPr>
            <a:r>
              <a:rPr lang="en-US" sz="3507" b="1" dirty="0">
                <a:solidFill>
                  <a:srgbClr val="1F2937"/>
                </a:solidFill>
                <a:latin typeface="ui-sans-serif" pitchFamily="34" charset="0"/>
                <a:ea typeface="ui-sans-serif" pitchFamily="34" charset="-122"/>
                <a:cs typeface="ui-sans-serif" pitchFamily="34" charset="-120"/>
              </a:rPr>
              <a:t>15</a:t>
            </a:r>
            <a:endParaRPr lang="en-US" sz="3507" dirty="0"/>
          </a:p>
        </p:txBody>
      </p:sp>
      <p:sp>
        <p:nvSpPr>
          <p:cNvPr id="26" name="Text 8"/>
          <p:cNvSpPr/>
          <p:nvPr/>
        </p:nvSpPr>
        <p:spPr>
          <a:xfrm>
            <a:off x="9127687" y="3754373"/>
            <a:ext cx="901734" cy="259859"/>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minutes</a:t>
            </a:r>
            <a:endParaRPr lang="en-US" sz="1461" dirty="0"/>
          </a:p>
        </p:txBody>
      </p:sp>
      <p:sp>
        <p:nvSpPr>
          <p:cNvPr id="27" name="Text 9"/>
          <p:cNvSpPr/>
          <p:nvPr/>
        </p:nvSpPr>
        <p:spPr>
          <a:xfrm>
            <a:off x="8043633" y="4459705"/>
            <a:ext cx="2919410" cy="222736"/>
          </a:xfrm>
          <a:prstGeom prst="rect">
            <a:avLst/>
          </a:prstGeom>
          <a:noFill/>
          <a:ln/>
        </p:spPr>
        <p:txBody>
          <a:bodyPr vert="horz" wrap="square" lIns="0" tIns="0" rIns="0" bIns="0" rtlCol="0" anchor="t"/>
          <a:lstStyle/>
          <a:p>
            <a:pPr algn="ctr">
              <a:lnSpc>
                <a:spcPts val="1754"/>
              </a:lnSpc>
            </a:pPr>
            <a:r>
              <a:rPr lang="en-US" sz="1169" dirty="0">
                <a:solidFill>
                  <a:srgbClr val="6B7280"/>
                </a:solidFill>
                <a:latin typeface="ui-sans-serif" pitchFamily="34" charset="0"/>
                <a:ea typeface="ui-sans-serif" pitchFamily="34" charset="-122"/>
                <a:cs typeface="ui-sans-serif" pitchFamily="34" charset="-120"/>
              </a:rPr>
              <a:t>Maximum execution time</a:t>
            </a:r>
            <a:endParaRPr lang="en-US" sz="1169" dirty="0"/>
          </a:p>
        </p:txBody>
      </p:sp>
      <p:sp>
        <p:nvSpPr>
          <p:cNvPr id="28" name="Text 10"/>
          <p:cNvSpPr/>
          <p:nvPr/>
        </p:nvSpPr>
        <p:spPr>
          <a:xfrm>
            <a:off x="8043633" y="4756686"/>
            <a:ext cx="2919410" cy="222736"/>
          </a:xfrm>
          <a:prstGeom prst="rect">
            <a:avLst/>
          </a:prstGeom>
          <a:noFill/>
          <a:ln/>
        </p:spPr>
        <p:txBody>
          <a:bodyPr vert="horz" wrap="square" lIns="0" tIns="0" rIns="0" bIns="0" rtlCol="0" anchor="t"/>
          <a:lstStyle/>
          <a:p>
            <a:pPr algn="ctr">
              <a:lnSpc>
                <a:spcPts val="1754"/>
              </a:lnSpc>
            </a:pPr>
            <a:r>
              <a:rPr lang="en-US" sz="1169" dirty="0">
                <a:solidFill>
                  <a:srgbClr val="6B7280"/>
                </a:solidFill>
                <a:latin typeface="ui-sans-serif" pitchFamily="34" charset="0"/>
                <a:ea typeface="ui-sans-serif" pitchFamily="34" charset="-122"/>
                <a:cs typeface="ui-sans-serif" pitchFamily="34" charset="-120"/>
              </a:rPr>
              <a:t>across all AWS Lambda runtimes</a:t>
            </a:r>
            <a:endParaRPr lang="en-US" sz="1169"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1856135" cy="1392101"/>
          </a:xfrm>
          <a:prstGeom prst="rect">
            <a:avLst/>
          </a:prstGeom>
        </p:spPr>
      </p:pic>
      <p:pic>
        <p:nvPicPr>
          <p:cNvPr id="4" name="Image 2" descr="preencoded.png"/>
          <p:cNvPicPr>
            <a:picLocks noChangeAspect="1"/>
          </p:cNvPicPr>
          <p:nvPr/>
        </p:nvPicPr>
        <p:blipFill>
          <a:blip r:embed="rId5"/>
          <a:stretch>
            <a:fillRect/>
          </a:stretch>
        </p:blipFill>
        <p:spPr>
          <a:xfrm>
            <a:off x="10487161" y="5369210"/>
            <a:ext cx="1392101" cy="1856135"/>
          </a:xfrm>
          <a:prstGeom prst="rect">
            <a:avLst/>
          </a:prstGeom>
        </p:spPr>
      </p:pic>
      <p:pic>
        <p:nvPicPr>
          <p:cNvPr id="5" name="Image 3" descr="preencoded.png"/>
          <p:cNvPicPr>
            <a:picLocks noChangeAspect="1"/>
          </p:cNvPicPr>
          <p:nvPr/>
        </p:nvPicPr>
        <p:blipFill>
          <a:blip r:embed="rId6"/>
          <a:stretch>
            <a:fillRect/>
          </a:stretch>
        </p:blipFill>
        <p:spPr>
          <a:xfrm>
            <a:off x="593963" y="104441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2046729"/>
            <a:ext cx="5234300" cy="1076558"/>
          </a:xfrm>
          <a:prstGeom prst="rect">
            <a:avLst/>
          </a:prstGeom>
        </p:spPr>
      </p:pic>
      <p:pic>
        <p:nvPicPr>
          <p:cNvPr id="7" name="Image 5" descr="preencoded.png"/>
          <p:cNvPicPr>
            <a:picLocks noChangeAspect="1"/>
          </p:cNvPicPr>
          <p:nvPr/>
        </p:nvPicPr>
        <p:blipFill>
          <a:blip r:embed="rId8"/>
          <a:stretch>
            <a:fillRect/>
          </a:stretch>
        </p:blipFill>
        <p:spPr>
          <a:xfrm>
            <a:off x="742454" y="2195220"/>
            <a:ext cx="371227" cy="371227"/>
          </a:xfrm>
          <a:prstGeom prst="rect">
            <a:avLst/>
          </a:prstGeom>
        </p:spPr>
      </p:pic>
      <p:pic>
        <p:nvPicPr>
          <p:cNvPr id="8" name="Image 6" descr="preencoded.png"/>
          <p:cNvPicPr>
            <a:picLocks noChangeAspect="1"/>
          </p:cNvPicPr>
          <p:nvPr/>
        </p:nvPicPr>
        <p:blipFill>
          <a:blip r:embed="rId7"/>
          <a:stretch>
            <a:fillRect/>
          </a:stretch>
        </p:blipFill>
        <p:spPr>
          <a:xfrm>
            <a:off x="6050999" y="2046729"/>
            <a:ext cx="5234300" cy="1076558"/>
          </a:xfrm>
          <a:prstGeom prst="rect">
            <a:avLst/>
          </a:prstGeom>
        </p:spPr>
      </p:pic>
      <p:pic>
        <p:nvPicPr>
          <p:cNvPr id="9" name="Image 7" descr="preencoded.png"/>
          <p:cNvPicPr>
            <a:picLocks noChangeAspect="1"/>
          </p:cNvPicPr>
          <p:nvPr/>
        </p:nvPicPr>
        <p:blipFill>
          <a:blip r:embed="rId9"/>
          <a:stretch>
            <a:fillRect/>
          </a:stretch>
        </p:blipFill>
        <p:spPr>
          <a:xfrm>
            <a:off x="6199490" y="2195220"/>
            <a:ext cx="371227" cy="371227"/>
          </a:xfrm>
          <a:prstGeom prst="rect">
            <a:avLst/>
          </a:prstGeom>
        </p:spPr>
      </p:pic>
      <p:pic>
        <p:nvPicPr>
          <p:cNvPr id="10" name="Image 8" descr="preencoded.png"/>
          <p:cNvPicPr>
            <a:picLocks noChangeAspect="1"/>
          </p:cNvPicPr>
          <p:nvPr/>
        </p:nvPicPr>
        <p:blipFill>
          <a:blip r:embed="rId10"/>
          <a:stretch>
            <a:fillRect/>
          </a:stretch>
        </p:blipFill>
        <p:spPr>
          <a:xfrm>
            <a:off x="593963" y="3346024"/>
            <a:ext cx="5234300" cy="816699"/>
          </a:xfrm>
          <a:prstGeom prst="rect">
            <a:avLst/>
          </a:prstGeom>
        </p:spPr>
      </p:pic>
      <p:pic>
        <p:nvPicPr>
          <p:cNvPr id="11" name="Image 9" descr="preencoded.png"/>
          <p:cNvPicPr>
            <a:picLocks noChangeAspect="1"/>
          </p:cNvPicPr>
          <p:nvPr/>
        </p:nvPicPr>
        <p:blipFill>
          <a:blip r:embed="rId11"/>
          <a:stretch>
            <a:fillRect/>
          </a:stretch>
        </p:blipFill>
        <p:spPr>
          <a:xfrm>
            <a:off x="742454" y="3494514"/>
            <a:ext cx="371227" cy="371227"/>
          </a:xfrm>
          <a:prstGeom prst="rect">
            <a:avLst/>
          </a:prstGeom>
        </p:spPr>
      </p:pic>
      <p:pic>
        <p:nvPicPr>
          <p:cNvPr id="12" name="Image 10" descr="preencoded.png"/>
          <p:cNvPicPr>
            <a:picLocks noChangeAspect="1"/>
          </p:cNvPicPr>
          <p:nvPr/>
        </p:nvPicPr>
        <p:blipFill>
          <a:blip r:embed="rId10"/>
          <a:stretch>
            <a:fillRect/>
          </a:stretch>
        </p:blipFill>
        <p:spPr>
          <a:xfrm>
            <a:off x="6050999" y="3346024"/>
            <a:ext cx="5234300" cy="816699"/>
          </a:xfrm>
          <a:prstGeom prst="rect">
            <a:avLst/>
          </a:prstGeom>
        </p:spPr>
      </p:pic>
      <p:pic>
        <p:nvPicPr>
          <p:cNvPr id="13" name="Image 11" descr="preencoded.png"/>
          <p:cNvPicPr>
            <a:picLocks noChangeAspect="1"/>
          </p:cNvPicPr>
          <p:nvPr/>
        </p:nvPicPr>
        <p:blipFill>
          <a:blip r:embed="rId12"/>
          <a:stretch>
            <a:fillRect/>
          </a:stretch>
        </p:blipFill>
        <p:spPr>
          <a:xfrm>
            <a:off x="6199490" y="3494514"/>
            <a:ext cx="371227" cy="371227"/>
          </a:xfrm>
          <a:prstGeom prst="rect">
            <a:avLst/>
          </a:prstGeom>
        </p:spPr>
      </p:pic>
      <p:sp>
        <p:nvSpPr>
          <p:cNvPr id="23"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3</a:t>
            </a:r>
            <a:endParaRPr lang="en-US" sz="2631" dirty="0"/>
          </a:p>
        </p:txBody>
      </p:sp>
      <p:sp>
        <p:nvSpPr>
          <p:cNvPr id="24" name="Text 1"/>
          <p:cNvSpPr/>
          <p:nvPr/>
        </p:nvSpPr>
        <p:spPr>
          <a:xfrm>
            <a:off x="593963" y="1452766"/>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What is a "cold start" in the context of AWS Lambda?</a:t>
            </a:r>
            <a:endParaRPr lang="en-US" sz="1754" dirty="0"/>
          </a:p>
        </p:txBody>
      </p:sp>
      <p:sp>
        <p:nvSpPr>
          <p:cNvPr id="25" name="Text 2"/>
          <p:cNvSpPr/>
          <p:nvPr/>
        </p:nvSpPr>
        <p:spPr>
          <a:xfrm>
            <a:off x="870498" y="2269466"/>
            <a:ext cx="137992"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A</a:t>
            </a:r>
            <a:endParaRPr lang="en-US" sz="1169" dirty="0"/>
          </a:p>
        </p:txBody>
      </p:sp>
      <p:sp>
        <p:nvSpPr>
          <p:cNvPr id="26" name="Text 3"/>
          <p:cNvSpPr/>
          <p:nvPr/>
        </p:nvSpPr>
        <p:spPr>
          <a:xfrm>
            <a:off x="1262171" y="2195220"/>
            <a:ext cx="4417601"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The time it takes for a function to connect to a database.</a:t>
            </a:r>
            <a:endParaRPr lang="en-US" sz="1461" dirty="0"/>
          </a:p>
        </p:txBody>
      </p:sp>
      <p:sp>
        <p:nvSpPr>
          <p:cNvPr id="27" name="Text 4"/>
          <p:cNvSpPr/>
          <p:nvPr/>
        </p:nvSpPr>
        <p:spPr>
          <a:xfrm>
            <a:off x="6328404" y="2269466"/>
            <a:ext cx="135904"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B</a:t>
            </a:r>
            <a:endParaRPr lang="en-US" sz="1169" dirty="0"/>
          </a:p>
        </p:txBody>
      </p:sp>
      <p:sp>
        <p:nvSpPr>
          <p:cNvPr id="28" name="Text 5"/>
          <p:cNvSpPr/>
          <p:nvPr/>
        </p:nvSpPr>
        <p:spPr>
          <a:xfrm>
            <a:off x="6719207" y="2195220"/>
            <a:ext cx="4417601"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The latency experienced when a new execution environment is initialized for a function.</a:t>
            </a:r>
            <a:endParaRPr lang="en-US" sz="1461" dirty="0"/>
          </a:p>
        </p:txBody>
      </p:sp>
      <p:sp>
        <p:nvSpPr>
          <p:cNvPr id="29" name="Text 6"/>
          <p:cNvSpPr/>
          <p:nvPr/>
        </p:nvSpPr>
        <p:spPr>
          <a:xfrm>
            <a:off x="873544" y="3568760"/>
            <a:ext cx="130858"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C</a:t>
            </a:r>
            <a:endParaRPr lang="en-US" sz="1169" dirty="0"/>
          </a:p>
        </p:txBody>
      </p:sp>
      <p:sp>
        <p:nvSpPr>
          <p:cNvPr id="30" name="Text 7"/>
          <p:cNvSpPr/>
          <p:nvPr/>
        </p:nvSpPr>
        <p:spPr>
          <a:xfrm>
            <a:off x="1262171" y="3494514"/>
            <a:ext cx="464109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The delay caused by network congestion.</a:t>
            </a:r>
            <a:endParaRPr lang="en-US" sz="1461" dirty="0"/>
          </a:p>
        </p:txBody>
      </p:sp>
      <p:sp>
        <p:nvSpPr>
          <p:cNvPr id="31" name="Text 8"/>
          <p:cNvSpPr/>
          <p:nvPr/>
        </p:nvSpPr>
        <p:spPr>
          <a:xfrm>
            <a:off x="6323474" y="3568760"/>
            <a:ext cx="147911"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ui-sans-serif" pitchFamily="34" charset="0"/>
                <a:ea typeface="ui-sans-serif" pitchFamily="34" charset="-122"/>
                <a:cs typeface="ui-sans-serif" pitchFamily="34" charset="-120"/>
              </a:rPr>
              <a:t>D</a:t>
            </a:r>
            <a:endParaRPr lang="en-US" sz="1169" dirty="0"/>
          </a:p>
        </p:txBody>
      </p:sp>
      <p:sp>
        <p:nvSpPr>
          <p:cNvPr id="32" name="Text 9"/>
          <p:cNvSpPr/>
          <p:nvPr/>
        </p:nvSpPr>
        <p:spPr>
          <a:xfrm>
            <a:off x="6719207" y="3494514"/>
            <a:ext cx="4417601"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The time required to download the function code from S3.</a:t>
            </a:r>
            <a:endParaRPr lang="en-US" sz="146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1856135" cy="1392101"/>
          </a:xfrm>
          <a:prstGeom prst="rect">
            <a:avLst/>
          </a:prstGeom>
        </p:spPr>
      </p:pic>
      <p:pic>
        <p:nvPicPr>
          <p:cNvPr id="4" name="Image 2" descr="preencoded.png"/>
          <p:cNvPicPr>
            <a:picLocks noChangeAspect="1"/>
          </p:cNvPicPr>
          <p:nvPr/>
        </p:nvPicPr>
        <p:blipFill>
          <a:blip r:embed="rId5"/>
          <a:stretch>
            <a:fillRect/>
          </a:stretch>
        </p:blipFill>
        <p:spPr>
          <a:xfrm>
            <a:off x="10487161" y="5369210"/>
            <a:ext cx="1392101" cy="1856135"/>
          </a:xfrm>
          <a:prstGeom prst="rect">
            <a:avLst/>
          </a:prstGeom>
        </p:spPr>
      </p:pic>
      <p:pic>
        <p:nvPicPr>
          <p:cNvPr id="5" name="Image 3" descr="preencoded.png"/>
          <p:cNvPicPr>
            <a:picLocks noChangeAspect="1"/>
          </p:cNvPicPr>
          <p:nvPr/>
        </p:nvPicPr>
        <p:blipFill>
          <a:blip r:embed="rId6"/>
          <a:stretch>
            <a:fillRect/>
          </a:stretch>
        </p:blipFill>
        <p:spPr>
          <a:xfrm>
            <a:off x="593963" y="104441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452766"/>
            <a:ext cx="445472" cy="445472"/>
          </a:xfrm>
          <a:prstGeom prst="rect">
            <a:avLst/>
          </a:prstGeom>
        </p:spPr>
      </p:pic>
      <p:pic>
        <p:nvPicPr>
          <p:cNvPr id="7" name="Image 5" descr="preencoded.png"/>
          <p:cNvPicPr>
            <a:picLocks noChangeAspect="1"/>
          </p:cNvPicPr>
          <p:nvPr/>
        </p:nvPicPr>
        <p:blipFill>
          <a:blip r:embed="rId8"/>
          <a:stretch>
            <a:fillRect/>
          </a:stretch>
        </p:blipFill>
        <p:spPr>
          <a:xfrm>
            <a:off x="705331" y="1527011"/>
            <a:ext cx="222736" cy="296982"/>
          </a:xfrm>
          <a:prstGeom prst="rect">
            <a:avLst/>
          </a:prstGeom>
        </p:spPr>
      </p:pic>
      <p:pic>
        <p:nvPicPr>
          <p:cNvPr id="8" name="Image 6" descr="preencoded.png"/>
          <p:cNvPicPr>
            <a:picLocks noChangeAspect="1"/>
          </p:cNvPicPr>
          <p:nvPr/>
        </p:nvPicPr>
        <p:blipFill>
          <a:blip r:embed="rId9"/>
          <a:stretch>
            <a:fillRect/>
          </a:stretch>
        </p:blipFill>
        <p:spPr>
          <a:xfrm>
            <a:off x="593963" y="2120974"/>
            <a:ext cx="10691336" cy="408350"/>
          </a:xfrm>
          <a:prstGeom prst="rect">
            <a:avLst/>
          </a:prstGeom>
        </p:spPr>
      </p:pic>
      <p:pic>
        <p:nvPicPr>
          <p:cNvPr id="9" name="Image 7" descr="preencoded.png"/>
          <p:cNvPicPr>
            <a:picLocks noChangeAspect="1"/>
          </p:cNvPicPr>
          <p:nvPr/>
        </p:nvPicPr>
        <p:blipFill>
          <a:blip r:embed="rId10"/>
          <a:stretch>
            <a:fillRect/>
          </a:stretch>
        </p:blipFill>
        <p:spPr>
          <a:xfrm>
            <a:off x="593963" y="3726531"/>
            <a:ext cx="3415288" cy="1299294"/>
          </a:xfrm>
          <a:prstGeom prst="rect">
            <a:avLst/>
          </a:prstGeom>
        </p:spPr>
      </p:pic>
      <p:pic>
        <p:nvPicPr>
          <p:cNvPr id="10" name="Image 8" descr="preencoded.png"/>
          <p:cNvPicPr>
            <a:picLocks noChangeAspect="1"/>
          </p:cNvPicPr>
          <p:nvPr/>
        </p:nvPicPr>
        <p:blipFill>
          <a:blip r:embed="rId11"/>
          <a:stretch>
            <a:fillRect/>
          </a:stretch>
        </p:blipFill>
        <p:spPr>
          <a:xfrm>
            <a:off x="779576" y="3912145"/>
            <a:ext cx="371227" cy="371227"/>
          </a:xfrm>
          <a:prstGeom prst="rect">
            <a:avLst/>
          </a:prstGeom>
        </p:spPr>
      </p:pic>
      <p:pic>
        <p:nvPicPr>
          <p:cNvPr id="11" name="Image 9" descr="preencoded.png"/>
          <p:cNvPicPr>
            <a:picLocks noChangeAspect="1"/>
          </p:cNvPicPr>
          <p:nvPr/>
        </p:nvPicPr>
        <p:blipFill>
          <a:blip r:embed="rId12"/>
          <a:stretch>
            <a:fillRect/>
          </a:stretch>
        </p:blipFill>
        <p:spPr>
          <a:xfrm>
            <a:off x="890944" y="4023513"/>
            <a:ext cx="148491" cy="148491"/>
          </a:xfrm>
          <a:prstGeom prst="rect">
            <a:avLst/>
          </a:prstGeom>
        </p:spPr>
      </p:pic>
      <p:pic>
        <p:nvPicPr>
          <p:cNvPr id="12" name="Image 10" descr="preencoded.png"/>
          <p:cNvPicPr>
            <a:picLocks noChangeAspect="1"/>
          </p:cNvPicPr>
          <p:nvPr/>
        </p:nvPicPr>
        <p:blipFill>
          <a:blip r:embed="rId13"/>
          <a:stretch>
            <a:fillRect/>
          </a:stretch>
        </p:blipFill>
        <p:spPr>
          <a:xfrm>
            <a:off x="4231987" y="3726531"/>
            <a:ext cx="3415288" cy="1299294"/>
          </a:xfrm>
          <a:prstGeom prst="rect">
            <a:avLst/>
          </a:prstGeom>
        </p:spPr>
      </p:pic>
      <p:pic>
        <p:nvPicPr>
          <p:cNvPr id="13" name="Image 11" descr="preencoded.png"/>
          <p:cNvPicPr>
            <a:picLocks noChangeAspect="1"/>
          </p:cNvPicPr>
          <p:nvPr/>
        </p:nvPicPr>
        <p:blipFill>
          <a:blip r:embed="rId14"/>
          <a:stretch>
            <a:fillRect/>
          </a:stretch>
        </p:blipFill>
        <p:spPr>
          <a:xfrm>
            <a:off x="4417600" y="3912145"/>
            <a:ext cx="371227" cy="371227"/>
          </a:xfrm>
          <a:prstGeom prst="rect">
            <a:avLst/>
          </a:prstGeom>
        </p:spPr>
      </p:pic>
      <p:pic>
        <p:nvPicPr>
          <p:cNvPr id="14" name="Image 12" descr="preencoded.png"/>
          <p:cNvPicPr>
            <a:picLocks noChangeAspect="1"/>
          </p:cNvPicPr>
          <p:nvPr/>
        </p:nvPicPr>
        <p:blipFill>
          <a:blip r:embed="rId15"/>
          <a:stretch>
            <a:fillRect/>
          </a:stretch>
        </p:blipFill>
        <p:spPr>
          <a:xfrm>
            <a:off x="4510407" y="4023513"/>
            <a:ext cx="185613" cy="148491"/>
          </a:xfrm>
          <a:prstGeom prst="rect">
            <a:avLst/>
          </a:prstGeom>
        </p:spPr>
      </p:pic>
      <p:pic>
        <p:nvPicPr>
          <p:cNvPr id="15" name="Image 13" descr="preencoded.png"/>
          <p:cNvPicPr>
            <a:picLocks noChangeAspect="1"/>
          </p:cNvPicPr>
          <p:nvPr/>
        </p:nvPicPr>
        <p:blipFill>
          <a:blip r:embed="rId13"/>
          <a:stretch>
            <a:fillRect/>
          </a:stretch>
        </p:blipFill>
        <p:spPr>
          <a:xfrm>
            <a:off x="7870011" y="3726531"/>
            <a:ext cx="3415288" cy="1299294"/>
          </a:xfrm>
          <a:prstGeom prst="rect">
            <a:avLst/>
          </a:prstGeom>
        </p:spPr>
      </p:pic>
      <p:pic>
        <p:nvPicPr>
          <p:cNvPr id="16" name="Image 14" descr="preencoded.png"/>
          <p:cNvPicPr>
            <a:picLocks noChangeAspect="1"/>
          </p:cNvPicPr>
          <p:nvPr/>
        </p:nvPicPr>
        <p:blipFill>
          <a:blip r:embed="rId16"/>
          <a:stretch>
            <a:fillRect/>
          </a:stretch>
        </p:blipFill>
        <p:spPr>
          <a:xfrm>
            <a:off x="8055625" y="3912145"/>
            <a:ext cx="371227" cy="371227"/>
          </a:xfrm>
          <a:prstGeom prst="rect">
            <a:avLst/>
          </a:prstGeom>
        </p:spPr>
      </p:pic>
      <p:pic>
        <p:nvPicPr>
          <p:cNvPr id="17" name="Image 15" descr="preencoded.png"/>
          <p:cNvPicPr>
            <a:picLocks noChangeAspect="1"/>
          </p:cNvPicPr>
          <p:nvPr/>
        </p:nvPicPr>
        <p:blipFill>
          <a:blip r:embed="rId17"/>
          <a:stretch>
            <a:fillRect/>
          </a:stretch>
        </p:blipFill>
        <p:spPr>
          <a:xfrm>
            <a:off x="8148432" y="4023513"/>
            <a:ext cx="185613" cy="148491"/>
          </a:xfrm>
          <a:prstGeom prst="rect">
            <a:avLst/>
          </a:prstGeom>
        </p:spPr>
      </p:pic>
      <p:pic>
        <p:nvPicPr>
          <p:cNvPr id="18" name="Image 16" descr="preencoded.png"/>
          <p:cNvPicPr>
            <a:picLocks noChangeAspect="1"/>
          </p:cNvPicPr>
          <p:nvPr/>
        </p:nvPicPr>
        <p:blipFill>
          <a:blip r:embed="rId18"/>
          <a:stretch>
            <a:fillRect/>
          </a:stretch>
        </p:blipFill>
        <p:spPr>
          <a:xfrm>
            <a:off x="593963" y="5322807"/>
            <a:ext cx="10691336" cy="742454"/>
          </a:xfrm>
          <a:prstGeom prst="rect">
            <a:avLst/>
          </a:prstGeom>
        </p:spPr>
      </p:pic>
      <p:pic>
        <p:nvPicPr>
          <p:cNvPr id="19" name="Image 17" descr="preencoded.png"/>
          <p:cNvPicPr>
            <a:picLocks noChangeAspect="1"/>
          </p:cNvPicPr>
          <p:nvPr/>
        </p:nvPicPr>
        <p:blipFill>
          <a:blip r:embed="rId19"/>
          <a:stretch>
            <a:fillRect/>
          </a:stretch>
        </p:blipFill>
        <p:spPr>
          <a:xfrm>
            <a:off x="742454" y="5508421"/>
            <a:ext cx="111368" cy="148491"/>
          </a:xfrm>
          <a:prstGeom prst="rect">
            <a:avLst/>
          </a:prstGeom>
        </p:spPr>
      </p:pic>
      <p:sp>
        <p:nvSpPr>
          <p:cNvPr id="21" name="Text 1"/>
          <p:cNvSpPr/>
          <p:nvPr/>
        </p:nvSpPr>
        <p:spPr>
          <a:xfrm>
            <a:off x="1187927" y="1527011"/>
            <a:ext cx="272399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Correct Answer: </a:t>
            </a:r>
            <a:r>
              <a:rPr lang="en-US" sz="1754" b="1" dirty="0">
                <a:solidFill>
                  <a:srgbClr val="16A34A"/>
                </a:solidFill>
                <a:latin typeface="ui-sans-serif" pitchFamily="34" charset="0"/>
                <a:ea typeface="ui-sans-serif" pitchFamily="34" charset="-122"/>
                <a:cs typeface="ui-sans-serif" pitchFamily="34" charset="-120"/>
              </a:rPr>
              <a:t>B</a:t>
            </a:r>
            <a:endParaRPr lang="en-US" sz="1754" dirty="0"/>
          </a:p>
        </p:txBody>
      </p:sp>
      <p:sp>
        <p:nvSpPr>
          <p:cNvPr id="22" name="Text 2"/>
          <p:cNvSpPr/>
          <p:nvPr/>
        </p:nvSpPr>
        <p:spPr>
          <a:xfrm>
            <a:off x="742453" y="2195220"/>
            <a:ext cx="1265141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The latency experienced when a new execution environment is initialized for a function.</a:t>
            </a:r>
            <a:endParaRPr lang="en-US" sz="1461" dirty="0"/>
          </a:p>
        </p:txBody>
      </p:sp>
      <p:sp>
        <p:nvSpPr>
          <p:cNvPr id="23" name="Text 3"/>
          <p:cNvSpPr/>
          <p:nvPr/>
        </p:nvSpPr>
        <p:spPr>
          <a:xfrm>
            <a:off x="593963" y="2826306"/>
            <a:ext cx="10691336"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ui-sans-serif" pitchFamily="34" charset="0"/>
                <a:ea typeface="ui-sans-serif" pitchFamily="34" charset="-122"/>
                <a:cs typeface="ui-sans-serif" pitchFamily="34" charset="-120"/>
              </a:rPr>
              <a:t>A "cold start" refers to the latency incurred when AWS Lambda needs to initialize a new execution environment for a function. This process involves:</a:t>
            </a:r>
            <a:endParaRPr lang="en-US" sz="1461" dirty="0"/>
          </a:p>
        </p:txBody>
      </p:sp>
      <p:sp>
        <p:nvSpPr>
          <p:cNvPr id="24" name="Text 4"/>
          <p:cNvSpPr/>
          <p:nvPr/>
        </p:nvSpPr>
        <p:spPr>
          <a:xfrm>
            <a:off x="1262171" y="3967829"/>
            <a:ext cx="1751437"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Download Code</a:t>
            </a:r>
            <a:endParaRPr lang="en-US" sz="1315" dirty="0"/>
          </a:p>
        </p:txBody>
      </p:sp>
      <p:sp>
        <p:nvSpPr>
          <p:cNvPr id="25" name="Text 5"/>
          <p:cNvSpPr/>
          <p:nvPr/>
        </p:nvSpPr>
        <p:spPr>
          <a:xfrm>
            <a:off x="779576" y="4394740"/>
            <a:ext cx="304406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Lambda downloads the function code from storage</a:t>
            </a:r>
            <a:endParaRPr lang="en-US" sz="1169" dirty="0"/>
          </a:p>
        </p:txBody>
      </p:sp>
      <p:sp>
        <p:nvSpPr>
          <p:cNvPr id="26" name="Text 6"/>
          <p:cNvSpPr/>
          <p:nvPr/>
        </p:nvSpPr>
        <p:spPr>
          <a:xfrm>
            <a:off x="4900196" y="3967829"/>
            <a:ext cx="158925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Start Runtime</a:t>
            </a:r>
            <a:endParaRPr lang="en-US" sz="1315" dirty="0"/>
          </a:p>
        </p:txBody>
      </p:sp>
      <p:sp>
        <p:nvSpPr>
          <p:cNvPr id="27" name="Text 7"/>
          <p:cNvSpPr/>
          <p:nvPr/>
        </p:nvSpPr>
        <p:spPr>
          <a:xfrm>
            <a:off x="4417601" y="4394740"/>
            <a:ext cx="365287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Initializes the runtime environment</a:t>
            </a:r>
            <a:endParaRPr lang="en-US" sz="1169" dirty="0"/>
          </a:p>
        </p:txBody>
      </p:sp>
      <p:sp>
        <p:nvSpPr>
          <p:cNvPr id="28" name="Text 8"/>
          <p:cNvSpPr/>
          <p:nvPr/>
        </p:nvSpPr>
        <p:spPr>
          <a:xfrm>
            <a:off x="8538220" y="3967829"/>
            <a:ext cx="1929800"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Run Initialization</a:t>
            </a:r>
            <a:endParaRPr lang="en-US" sz="1315" dirty="0"/>
          </a:p>
        </p:txBody>
      </p:sp>
      <p:sp>
        <p:nvSpPr>
          <p:cNvPr id="29" name="Text 9"/>
          <p:cNvSpPr/>
          <p:nvPr/>
        </p:nvSpPr>
        <p:spPr>
          <a:xfrm>
            <a:off x="8055625" y="4394740"/>
            <a:ext cx="365287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Executes any initialization code</a:t>
            </a:r>
            <a:endParaRPr lang="en-US" sz="1169" dirty="0"/>
          </a:p>
        </p:txBody>
      </p:sp>
      <p:sp>
        <p:nvSpPr>
          <p:cNvPr id="30" name="Text 10"/>
          <p:cNvSpPr/>
          <p:nvPr/>
        </p:nvSpPr>
        <p:spPr>
          <a:xfrm>
            <a:off x="965190" y="5471298"/>
            <a:ext cx="10171619"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Note:</a:t>
            </a:r>
            <a:r>
              <a:rPr lang="en-US" sz="1169" dirty="0">
                <a:solidFill>
                  <a:srgbClr val="374151"/>
                </a:solidFill>
                <a:latin typeface="ui-sans-serif" pitchFamily="34" charset="0"/>
                <a:ea typeface="ui-sans-serif" pitchFamily="34" charset="-122"/>
                <a:cs typeface="ui-sans-serif" pitchFamily="34" charset="-120"/>
              </a:rPr>
              <a:t> Cold starts can add noticeable delay to the first invocation of a function. Subsequent invocations use the warmed-up execution environment, resulting in faster response times.</a:t>
            </a:r>
            <a:endParaRPr lang="en-US" sz="1169"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4116-FC30-9F6A-614D-A6AE4FE53FDF}"/>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872777B3-6B8F-8B7B-80F2-B7BEF0F47337}"/>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1063321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016189"/>
          </a:xfrm>
          <a:prstGeom prst="rect">
            <a:avLst/>
          </a:prstGeom>
        </p:spPr>
      </p:pic>
      <p:pic>
        <p:nvPicPr>
          <p:cNvPr id="3" name="Image 1" descr="preencoded.png"/>
          <p:cNvPicPr>
            <a:picLocks noChangeAspect="1"/>
          </p:cNvPicPr>
          <p:nvPr/>
        </p:nvPicPr>
        <p:blipFill>
          <a:blip r:embed="rId4"/>
          <a:stretch>
            <a:fillRect/>
          </a:stretch>
        </p:blipFill>
        <p:spPr>
          <a:xfrm>
            <a:off x="9559094" y="79226"/>
            <a:ext cx="2320168" cy="1856135"/>
          </a:xfrm>
          <a:prstGeom prst="rect">
            <a:avLst/>
          </a:prstGeom>
        </p:spPr>
      </p:pic>
      <p:pic>
        <p:nvPicPr>
          <p:cNvPr id="4" name="Image 2" descr="preencoded.png"/>
          <p:cNvPicPr>
            <a:picLocks noChangeAspect="1"/>
          </p:cNvPicPr>
          <p:nvPr/>
        </p:nvPicPr>
        <p:blipFill>
          <a:blip r:embed="rId5"/>
          <a:stretch>
            <a:fillRect/>
          </a:stretch>
        </p:blipFill>
        <p:spPr>
          <a:xfrm>
            <a:off x="0" y="5239281"/>
            <a:ext cx="2320168" cy="2784202"/>
          </a:xfrm>
          <a:prstGeom prst="rect">
            <a:avLst/>
          </a:prstGeom>
        </p:spPr>
      </p:pic>
      <p:pic>
        <p:nvPicPr>
          <p:cNvPr id="5" name="Image 3" descr="preencoded.png"/>
          <p:cNvPicPr>
            <a:picLocks noChangeAspect="1"/>
          </p:cNvPicPr>
          <p:nvPr/>
        </p:nvPicPr>
        <p:blipFill>
          <a:blip r:embed="rId6"/>
          <a:stretch>
            <a:fillRect/>
          </a:stretch>
        </p:blipFill>
        <p:spPr>
          <a:xfrm>
            <a:off x="2700676" y="1415643"/>
            <a:ext cx="742454" cy="742454"/>
          </a:xfrm>
          <a:prstGeom prst="rect">
            <a:avLst/>
          </a:prstGeom>
        </p:spPr>
      </p:pic>
      <p:pic>
        <p:nvPicPr>
          <p:cNvPr id="6" name="Image 4" descr="preencoded.png"/>
          <p:cNvPicPr>
            <a:picLocks noChangeAspect="1"/>
          </p:cNvPicPr>
          <p:nvPr/>
        </p:nvPicPr>
        <p:blipFill>
          <a:blip r:embed="rId7"/>
          <a:stretch>
            <a:fillRect/>
          </a:stretch>
        </p:blipFill>
        <p:spPr>
          <a:xfrm>
            <a:off x="2932693" y="1508450"/>
            <a:ext cx="278420" cy="334104"/>
          </a:xfrm>
          <a:prstGeom prst="rect">
            <a:avLst/>
          </a:prstGeom>
        </p:spPr>
      </p:pic>
      <p:pic>
        <p:nvPicPr>
          <p:cNvPr id="7" name="Image 5" descr="preencoded.png"/>
          <p:cNvPicPr>
            <a:picLocks noChangeAspect="1"/>
          </p:cNvPicPr>
          <p:nvPr/>
        </p:nvPicPr>
        <p:blipFill>
          <a:blip r:embed="rId8"/>
          <a:stretch>
            <a:fillRect/>
          </a:stretch>
        </p:blipFill>
        <p:spPr>
          <a:xfrm>
            <a:off x="3582340" y="1777590"/>
            <a:ext cx="890945" cy="18561"/>
          </a:xfrm>
          <a:prstGeom prst="rect">
            <a:avLst/>
          </a:prstGeom>
        </p:spPr>
      </p:pic>
      <p:pic>
        <p:nvPicPr>
          <p:cNvPr id="8" name="Image 6" descr="preencoded.png"/>
          <p:cNvPicPr>
            <a:picLocks noChangeAspect="1"/>
          </p:cNvPicPr>
          <p:nvPr/>
        </p:nvPicPr>
        <p:blipFill>
          <a:blip r:embed="rId9"/>
          <a:stretch>
            <a:fillRect/>
          </a:stretch>
        </p:blipFill>
        <p:spPr>
          <a:xfrm>
            <a:off x="4612495" y="1415643"/>
            <a:ext cx="742454" cy="742454"/>
          </a:xfrm>
          <a:prstGeom prst="rect">
            <a:avLst/>
          </a:prstGeom>
        </p:spPr>
      </p:pic>
      <p:pic>
        <p:nvPicPr>
          <p:cNvPr id="9" name="Image 7" descr="preencoded.png"/>
          <p:cNvPicPr>
            <a:picLocks noChangeAspect="1"/>
          </p:cNvPicPr>
          <p:nvPr/>
        </p:nvPicPr>
        <p:blipFill>
          <a:blip r:embed="rId10"/>
          <a:stretch>
            <a:fillRect/>
          </a:stretch>
        </p:blipFill>
        <p:spPr>
          <a:xfrm>
            <a:off x="4876995" y="1508450"/>
            <a:ext cx="213455" cy="334104"/>
          </a:xfrm>
          <a:prstGeom prst="rect">
            <a:avLst/>
          </a:prstGeom>
        </p:spPr>
      </p:pic>
      <p:pic>
        <p:nvPicPr>
          <p:cNvPr id="10" name="Image 8" descr="preencoded.png"/>
          <p:cNvPicPr>
            <a:picLocks noChangeAspect="1"/>
          </p:cNvPicPr>
          <p:nvPr/>
        </p:nvPicPr>
        <p:blipFill>
          <a:blip r:embed="rId8"/>
          <a:stretch>
            <a:fillRect/>
          </a:stretch>
        </p:blipFill>
        <p:spPr>
          <a:xfrm>
            <a:off x="5494159" y="1777590"/>
            <a:ext cx="890945" cy="18561"/>
          </a:xfrm>
          <a:prstGeom prst="rect">
            <a:avLst/>
          </a:prstGeom>
        </p:spPr>
      </p:pic>
      <p:pic>
        <p:nvPicPr>
          <p:cNvPr id="11" name="Image 9" descr="preencoded.png"/>
          <p:cNvPicPr>
            <a:picLocks noChangeAspect="1"/>
          </p:cNvPicPr>
          <p:nvPr/>
        </p:nvPicPr>
        <p:blipFill>
          <a:blip r:embed="rId11"/>
          <a:stretch>
            <a:fillRect/>
          </a:stretch>
        </p:blipFill>
        <p:spPr>
          <a:xfrm>
            <a:off x="6524313" y="1415643"/>
            <a:ext cx="742454" cy="742454"/>
          </a:xfrm>
          <a:prstGeom prst="rect">
            <a:avLst/>
          </a:prstGeom>
        </p:spPr>
      </p:pic>
      <p:pic>
        <p:nvPicPr>
          <p:cNvPr id="12" name="Image 10" descr="preencoded.png"/>
          <p:cNvPicPr>
            <a:picLocks noChangeAspect="1"/>
          </p:cNvPicPr>
          <p:nvPr/>
        </p:nvPicPr>
        <p:blipFill>
          <a:blip r:embed="rId12"/>
          <a:stretch>
            <a:fillRect/>
          </a:stretch>
        </p:blipFill>
        <p:spPr>
          <a:xfrm>
            <a:off x="6719207" y="1508450"/>
            <a:ext cx="352666" cy="334104"/>
          </a:xfrm>
          <a:prstGeom prst="rect">
            <a:avLst/>
          </a:prstGeom>
        </p:spPr>
      </p:pic>
      <p:pic>
        <p:nvPicPr>
          <p:cNvPr id="13" name="Image 11" descr="preencoded.png"/>
          <p:cNvPicPr>
            <a:picLocks noChangeAspect="1"/>
          </p:cNvPicPr>
          <p:nvPr/>
        </p:nvPicPr>
        <p:blipFill>
          <a:blip r:embed="rId8"/>
          <a:stretch>
            <a:fillRect/>
          </a:stretch>
        </p:blipFill>
        <p:spPr>
          <a:xfrm>
            <a:off x="7405977" y="1777590"/>
            <a:ext cx="890945" cy="18561"/>
          </a:xfrm>
          <a:prstGeom prst="rect">
            <a:avLst/>
          </a:prstGeom>
        </p:spPr>
      </p:pic>
      <p:pic>
        <p:nvPicPr>
          <p:cNvPr id="14" name="Image 12" descr="preencoded.png"/>
          <p:cNvPicPr>
            <a:picLocks noChangeAspect="1"/>
          </p:cNvPicPr>
          <p:nvPr/>
        </p:nvPicPr>
        <p:blipFill>
          <a:blip r:embed="rId13"/>
          <a:stretch>
            <a:fillRect/>
          </a:stretch>
        </p:blipFill>
        <p:spPr>
          <a:xfrm>
            <a:off x="8436132" y="1415643"/>
            <a:ext cx="742454" cy="742454"/>
          </a:xfrm>
          <a:prstGeom prst="rect">
            <a:avLst/>
          </a:prstGeom>
        </p:spPr>
      </p:pic>
      <p:pic>
        <p:nvPicPr>
          <p:cNvPr id="15" name="Image 13" descr="preencoded.png"/>
          <p:cNvPicPr>
            <a:picLocks noChangeAspect="1"/>
          </p:cNvPicPr>
          <p:nvPr/>
        </p:nvPicPr>
        <p:blipFill>
          <a:blip r:embed="rId14"/>
          <a:stretch>
            <a:fillRect/>
          </a:stretch>
        </p:blipFill>
        <p:spPr>
          <a:xfrm>
            <a:off x="8668149" y="1508450"/>
            <a:ext cx="278420" cy="334104"/>
          </a:xfrm>
          <a:prstGeom prst="rect">
            <a:avLst/>
          </a:prstGeom>
        </p:spPr>
      </p:pic>
      <p:pic>
        <p:nvPicPr>
          <p:cNvPr id="16" name="Image 14" descr="preencoded.png"/>
          <p:cNvPicPr>
            <a:picLocks noChangeAspect="1"/>
          </p:cNvPicPr>
          <p:nvPr/>
        </p:nvPicPr>
        <p:blipFill>
          <a:blip r:embed="rId15"/>
          <a:stretch>
            <a:fillRect/>
          </a:stretch>
        </p:blipFill>
        <p:spPr>
          <a:xfrm>
            <a:off x="445472" y="2529325"/>
            <a:ext cx="5345668" cy="1781889"/>
          </a:xfrm>
          <a:prstGeom prst="rect">
            <a:avLst/>
          </a:prstGeom>
        </p:spPr>
      </p:pic>
      <p:pic>
        <p:nvPicPr>
          <p:cNvPr id="17" name="Image 15" descr="preencoded.png"/>
          <p:cNvPicPr>
            <a:picLocks noChangeAspect="1"/>
          </p:cNvPicPr>
          <p:nvPr/>
        </p:nvPicPr>
        <p:blipFill>
          <a:blip r:embed="rId16"/>
          <a:stretch>
            <a:fillRect/>
          </a:stretch>
        </p:blipFill>
        <p:spPr>
          <a:xfrm>
            <a:off x="668208" y="2752061"/>
            <a:ext cx="445472" cy="445472"/>
          </a:xfrm>
          <a:prstGeom prst="rect">
            <a:avLst/>
          </a:prstGeom>
        </p:spPr>
      </p:pic>
      <p:pic>
        <p:nvPicPr>
          <p:cNvPr id="18" name="Image 16" descr="preencoded.png"/>
          <p:cNvPicPr>
            <a:picLocks noChangeAspect="1"/>
          </p:cNvPicPr>
          <p:nvPr/>
        </p:nvPicPr>
        <p:blipFill>
          <a:blip r:embed="rId17"/>
          <a:stretch>
            <a:fillRect/>
          </a:stretch>
        </p:blipFill>
        <p:spPr>
          <a:xfrm>
            <a:off x="807418" y="2826306"/>
            <a:ext cx="167052" cy="296982"/>
          </a:xfrm>
          <a:prstGeom prst="rect">
            <a:avLst/>
          </a:prstGeom>
        </p:spPr>
      </p:pic>
      <p:pic>
        <p:nvPicPr>
          <p:cNvPr id="19" name="Image 17" descr="preencoded.png"/>
          <p:cNvPicPr>
            <a:picLocks noChangeAspect="1"/>
          </p:cNvPicPr>
          <p:nvPr/>
        </p:nvPicPr>
        <p:blipFill>
          <a:blip r:embed="rId18"/>
          <a:stretch>
            <a:fillRect/>
          </a:stretch>
        </p:blipFill>
        <p:spPr>
          <a:xfrm>
            <a:off x="6088122" y="2529325"/>
            <a:ext cx="5345668" cy="1781889"/>
          </a:xfrm>
          <a:prstGeom prst="rect">
            <a:avLst/>
          </a:prstGeom>
        </p:spPr>
      </p:pic>
      <p:pic>
        <p:nvPicPr>
          <p:cNvPr id="20" name="Image 18" descr="preencoded.png"/>
          <p:cNvPicPr>
            <a:picLocks noChangeAspect="1"/>
          </p:cNvPicPr>
          <p:nvPr/>
        </p:nvPicPr>
        <p:blipFill>
          <a:blip r:embed="rId19"/>
          <a:stretch>
            <a:fillRect/>
          </a:stretch>
        </p:blipFill>
        <p:spPr>
          <a:xfrm>
            <a:off x="6310858" y="2752061"/>
            <a:ext cx="445472" cy="445472"/>
          </a:xfrm>
          <a:prstGeom prst="rect">
            <a:avLst/>
          </a:prstGeom>
        </p:spPr>
      </p:pic>
      <p:pic>
        <p:nvPicPr>
          <p:cNvPr id="21" name="Image 19" descr="preencoded.png"/>
          <p:cNvPicPr>
            <a:picLocks noChangeAspect="1"/>
          </p:cNvPicPr>
          <p:nvPr/>
        </p:nvPicPr>
        <p:blipFill>
          <a:blip r:embed="rId20"/>
          <a:stretch>
            <a:fillRect/>
          </a:stretch>
        </p:blipFill>
        <p:spPr>
          <a:xfrm>
            <a:off x="6394384" y="2826306"/>
            <a:ext cx="278420" cy="296982"/>
          </a:xfrm>
          <a:prstGeom prst="rect">
            <a:avLst/>
          </a:prstGeom>
        </p:spPr>
      </p:pic>
      <p:pic>
        <p:nvPicPr>
          <p:cNvPr id="22" name="Image 20" descr="preencoded.png"/>
          <p:cNvPicPr>
            <a:picLocks noChangeAspect="1"/>
          </p:cNvPicPr>
          <p:nvPr/>
        </p:nvPicPr>
        <p:blipFill>
          <a:blip r:embed="rId21"/>
          <a:stretch>
            <a:fillRect/>
          </a:stretch>
        </p:blipFill>
        <p:spPr>
          <a:xfrm>
            <a:off x="445472" y="4608195"/>
            <a:ext cx="5345668" cy="2041748"/>
          </a:xfrm>
          <a:prstGeom prst="rect">
            <a:avLst/>
          </a:prstGeom>
        </p:spPr>
      </p:pic>
      <p:pic>
        <p:nvPicPr>
          <p:cNvPr id="23" name="Image 21" descr="preencoded.png"/>
          <p:cNvPicPr>
            <a:picLocks noChangeAspect="1"/>
          </p:cNvPicPr>
          <p:nvPr/>
        </p:nvPicPr>
        <p:blipFill>
          <a:blip r:embed="rId22"/>
          <a:stretch>
            <a:fillRect/>
          </a:stretch>
        </p:blipFill>
        <p:spPr>
          <a:xfrm>
            <a:off x="668208" y="4830932"/>
            <a:ext cx="445472" cy="445472"/>
          </a:xfrm>
          <a:prstGeom prst="rect">
            <a:avLst/>
          </a:prstGeom>
        </p:spPr>
      </p:pic>
      <p:pic>
        <p:nvPicPr>
          <p:cNvPr id="24" name="Image 22" descr="preencoded.png"/>
          <p:cNvPicPr>
            <a:picLocks noChangeAspect="1"/>
          </p:cNvPicPr>
          <p:nvPr/>
        </p:nvPicPr>
        <p:blipFill>
          <a:blip r:embed="rId23"/>
          <a:stretch>
            <a:fillRect/>
          </a:stretch>
        </p:blipFill>
        <p:spPr>
          <a:xfrm>
            <a:off x="779576" y="4905177"/>
            <a:ext cx="222736" cy="296982"/>
          </a:xfrm>
          <a:prstGeom prst="rect">
            <a:avLst/>
          </a:prstGeom>
        </p:spPr>
      </p:pic>
      <p:pic>
        <p:nvPicPr>
          <p:cNvPr id="25" name="Image 23" descr="preencoded.png"/>
          <p:cNvPicPr>
            <a:picLocks noChangeAspect="1"/>
          </p:cNvPicPr>
          <p:nvPr/>
        </p:nvPicPr>
        <p:blipFill>
          <a:blip r:embed="rId24"/>
          <a:stretch>
            <a:fillRect/>
          </a:stretch>
        </p:blipFill>
        <p:spPr>
          <a:xfrm>
            <a:off x="6088122" y="4608195"/>
            <a:ext cx="5345668" cy="2041748"/>
          </a:xfrm>
          <a:prstGeom prst="rect">
            <a:avLst/>
          </a:prstGeom>
        </p:spPr>
      </p:pic>
      <p:pic>
        <p:nvPicPr>
          <p:cNvPr id="26" name="Image 24" descr="preencoded.png"/>
          <p:cNvPicPr>
            <a:picLocks noChangeAspect="1"/>
          </p:cNvPicPr>
          <p:nvPr/>
        </p:nvPicPr>
        <p:blipFill>
          <a:blip r:embed="rId25"/>
          <a:stretch>
            <a:fillRect/>
          </a:stretch>
        </p:blipFill>
        <p:spPr>
          <a:xfrm>
            <a:off x="6310858" y="4830932"/>
            <a:ext cx="445472" cy="445472"/>
          </a:xfrm>
          <a:prstGeom prst="rect">
            <a:avLst/>
          </a:prstGeom>
        </p:spPr>
      </p:pic>
      <p:pic>
        <p:nvPicPr>
          <p:cNvPr id="27" name="Image 25" descr="preencoded.png"/>
          <p:cNvPicPr>
            <a:picLocks noChangeAspect="1"/>
          </p:cNvPicPr>
          <p:nvPr/>
        </p:nvPicPr>
        <p:blipFill>
          <a:blip r:embed="rId26"/>
          <a:stretch>
            <a:fillRect/>
          </a:stretch>
        </p:blipFill>
        <p:spPr>
          <a:xfrm>
            <a:off x="6422226" y="4905177"/>
            <a:ext cx="222736" cy="296982"/>
          </a:xfrm>
          <a:prstGeom prst="rect">
            <a:avLst/>
          </a:prstGeom>
        </p:spPr>
      </p:pic>
      <p:sp>
        <p:nvSpPr>
          <p:cNvPr id="28" name="Text 0"/>
          <p:cNvSpPr/>
          <p:nvPr/>
        </p:nvSpPr>
        <p:spPr>
          <a:xfrm>
            <a:off x="445472" y="524699"/>
            <a:ext cx="10988318" cy="445472"/>
          </a:xfrm>
          <a:prstGeom prst="rect">
            <a:avLst/>
          </a:prstGeom>
          <a:noFill/>
          <a:ln/>
        </p:spPr>
        <p:txBody>
          <a:bodyPr vert="horz" wrap="square" lIns="0" tIns="0" rIns="0" bIns="0" rtlCol="0" anchor="t"/>
          <a:lstStyle/>
          <a:p>
            <a:pPr>
              <a:lnSpc>
                <a:spcPts val="3507"/>
              </a:lnSpc>
            </a:pPr>
            <a:r>
              <a:rPr lang="en-US" sz="3507" b="1" dirty="0">
                <a:solidFill>
                  <a:srgbClr val="1F2937"/>
                </a:solidFill>
                <a:latin typeface="ui-sans-serif" pitchFamily="34" charset="0"/>
                <a:ea typeface="ui-sans-serif" pitchFamily="34" charset="-122"/>
                <a:cs typeface="ui-sans-serif" pitchFamily="34" charset="-120"/>
              </a:rPr>
              <a:t>How Serverless Works</a:t>
            </a:r>
            <a:endParaRPr lang="en-US" sz="3507" dirty="0"/>
          </a:p>
        </p:txBody>
      </p:sp>
      <p:sp>
        <p:nvSpPr>
          <p:cNvPr id="29" name="Text 1"/>
          <p:cNvSpPr/>
          <p:nvPr/>
        </p:nvSpPr>
        <p:spPr>
          <a:xfrm>
            <a:off x="2752445" y="1879677"/>
            <a:ext cx="766700"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Dormant</a:t>
            </a:r>
            <a:endParaRPr lang="en-US" sz="1023" dirty="0"/>
          </a:p>
        </p:txBody>
      </p:sp>
      <p:sp>
        <p:nvSpPr>
          <p:cNvPr id="30" name="Text 2"/>
          <p:cNvSpPr/>
          <p:nvPr/>
        </p:nvSpPr>
        <p:spPr>
          <a:xfrm>
            <a:off x="4722993" y="1879677"/>
            <a:ext cx="625576"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Trigger</a:t>
            </a:r>
            <a:endParaRPr lang="en-US" sz="1023" dirty="0"/>
          </a:p>
        </p:txBody>
      </p:sp>
      <p:sp>
        <p:nvSpPr>
          <p:cNvPr id="31" name="Text 3"/>
          <p:cNvSpPr/>
          <p:nvPr/>
        </p:nvSpPr>
        <p:spPr>
          <a:xfrm>
            <a:off x="6605230" y="1879677"/>
            <a:ext cx="696573"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Execute</a:t>
            </a:r>
            <a:endParaRPr lang="en-US" sz="1023" dirty="0"/>
          </a:p>
        </p:txBody>
      </p:sp>
      <p:sp>
        <p:nvSpPr>
          <p:cNvPr id="32" name="Text 4"/>
          <p:cNvSpPr/>
          <p:nvPr/>
        </p:nvSpPr>
        <p:spPr>
          <a:xfrm>
            <a:off x="8611886" y="1879677"/>
            <a:ext cx="469138" cy="185613"/>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Scale</a:t>
            </a:r>
            <a:endParaRPr lang="en-US" sz="1023" dirty="0"/>
          </a:p>
        </p:txBody>
      </p:sp>
      <p:sp>
        <p:nvSpPr>
          <p:cNvPr id="33" name="Text 5"/>
          <p:cNvSpPr/>
          <p:nvPr/>
        </p:nvSpPr>
        <p:spPr>
          <a:xfrm>
            <a:off x="1262171" y="2826306"/>
            <a:ext cx="296517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Event-Driven Model</a:t>
            </a:r>
            <a:endParaRPr lang="en-US" sz="1754" dirty="0"/>
          </a:p>
        </p:txBody>
      </p:sp>
      <p:sp>
        <p:nvSpPr>
          <p:cNvPr id="34" name="Text 6"/>
          <p:cNvSpPr/>
          <p:nvPr/>
        </p:nvSpPr>
        <p:spPr>
          <a:xfrm>
            <a:off x="668208" y="3308901"/>
            <a:ext cx="4900196" cy="779577"/>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Functions remain dormant until a specific event occurs, such as an HTTP request, database change, or file upload.</a:t>
            </a:r>
            <a:endParaRPr lang="en-US" sz="1461" dirty="0"/>
          </a:p>
        </p:txBody>
      </p:sp>
      <p:sp>
        <p:nvSpPr>
          <p:cNvPr id="35" name="Text 7"/>
          <p:cNvSpPr/>
          <p:nvPr/>
        </p:nvSpPr>
        <p:spPr>
          <a:xfrm>
            <a:off x="6904821" y="2826306"/>
            <a:ext cx="287294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Function Execution</a:t>
            </a:r>
            <a:endParaRPr lang="en-US" sz="1754" dirty="0"/>
          </a:p>
        </p:txBody>
      </p:sp>
      <p:sp>
        <p:nvSpPr>
          <p:cNvPr id="36" name="Text 8"/>
          <p:cNvSpPr/>
          <p:nvPr/>
        </p:nvSpPr>
        <p:spPr>
          <a:xfrm>
            <a:off x="6310858" y="3308901"/>
            <a:ext cx="4900196" cy="779577"/>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Upon being triggered, the cloud provider dynamically provisions the necessary compute resources to execute the function.</a:t>
            </a:r>
            <a:endParaRPr lang="en-US" sz="1461" dirty="0"/>
          </a:p>
        </p:txBody>
      </p:sp>
      <p:sp>
        <p:nvSpPr>
          <p:cNvPr id="37" name="Text 9"/>
          <p:cNvSpPr/>
          <p:nvPr/>
        </p:nvSpPr>
        <p:spPr>
          <a:xfrm>
            <a:off x="1262172" y="4905177"/>
            <a:ext cx="273443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Automatic Scaling</a:t>
            </a:r>
            <a:endParaRPr lang="en-US" sz="1754" dirty="0"/>
          </a:p>
        </p:txBody>
      </p:sp>
      <p:sp>
        <p:nvSpPr>
          <p:cNvPr id="38" name="Text 10"/>
          <p:cNvSpPr/>
          <p:nvPr/>
        </p:nvSpPr>
        <p:spPr>
          <a:xfrm>
            <a:off x="668208" y="5387772"/>
            <a:ext cx="4900196" cy="1039435"/>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As demand increases, the platform automatically scales by creating more instances of the function. Resources are scaled down when demand decreases.</a:t>
            </a:r>
            <a:endParaRPr lang="en-US" sz="1461" dirty="0"/>
          </a:p>
        </p:txBody>
      </p:sp>
      <p:sp>
        <p:nvSpPr>
          <p:cNvPr id="39" name="Text 11"/>
          <p:cNvSpPr/>
          <p:nvPr/>
        </p:nvSpPr>
        <p:spPr>
          <a:xfrm>
            <a:off x="6904821" y="4905177"/>
            <a:ext cx="3049920"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Pay-for-Value Billing</a:t>
            </a:r>
            <a:endParaRPr lang="en-US" sz="1754" dirty="0"/>
          </a:p>
        </p:txBody>
      </p:sp>
      <p:sp>
        <p:nvSpPr>
          <p:cNvPr id="40" name="Text 12"/>
          <p:cNvSpPr/>
          <p:nvPr/>
        </p:nvSpPr>
        <p:spPr>
          <a:xfrm>
            <a:off x="6310858" y="5387772"/>
            <a:ext cx="4900196" cy="779577"/>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Users are charged only for the actual compute resources consumed during the execution of their code, eliminating costs for idle resources.</a:t>
            </a:r>
            <a:endParaRPr lang="en-US" sz="14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498784"/>
          </a:xfrm>
          <a:prstGeom prst="rect">
            <a:avLst/>
          </a:prstGeom>
        </p:spPr>
      </p:pic>
      <p:pic>
        <p:nvPicPr>
          <p:cNvPr id="3" name="Image 1" descr="preencoded.png"/>
          <p:cNvPicPr>
            <a:picLocks noChangeAspect="1"/>
          </p:cNvPicPr>
          <p:nvPr/>
        </p:nvPicPr>
        <p:blipFill>
          <a:blip r:embed="rId4"/>
          <a:stretch>
            <a:fillRect/>
          </a:stretch>
        </p:blipFill>
        <p:spPr>
          <a:xfrm>
            <a:off x="9559094" y="79226"/>
            <a:ext cx="2320168" cy="1856135"/>
          </a:xfrm>
          <a:prstGeom prst="rect">
            <a:avLst/>
          </a:prstGeom>
        </p:spPr>
      </p:pic>
      <p:pic>
        <p:nvPicPr>
          <p:cNvPr id="4" name="Image 2" descr="preencoded.png"/>
          <p:cNvPicPr>
            <a:picLocks noChangeAspect="1"/>
          </p:cNvPicPr>
          <p:nvPr/>
        </p:nvPicPr>
        <p:blipFill>
          <a:blip r:embed="rId5"/>
          <a:stretch>
            <a:fillRect/>
          </a:stretch>
        </p:blipFill>
        <p:spPr>
          <a:xfrm>
            <a:off x="0" y="5721876"/>
            <a:ext cx="2320168" cy="2784202"/>
          </a:xfrm>
          <a:prstGeom prst="rect">
            <a:avLst/>
          </a:prstGeom>
        </p:spPr>
      </p:pic>
      <p:pic>
        <p:nvPicPr>
          <p:cNvPr id="5" name="Image 3" descr="preencoded.png"/>
          <p:cNvPicPr>
            <a:picLocks noChangeAspect="1"/>
          </p:cNvPicPr>
          <p:nvPr/>
        </p:nvPicPr>
        <p:blipFill>
          <a:blip r:embed="rId6"/>
          <a:stretch>
            <a:fillRect/>
          </a:stretch>
        </p:blipFill>
        <p:spPr>
          <a:xfrm>
            <a:off x="445473" y="2158097"/>
            <a:ext cx="3514185" cy="2227362"/>
          </a:xfrm>
          <a:prstGeom prst="rect">
            <a:avLst/>
          </a:prstGeom>
        </p:spPr>
      </p:pic>
      <p:pic>
        <p:nvPicPr>
          <p:cNvPr id="6" name="Image 4" descr="preencoded.png"/>
          <p:cNvPicPr>
            <a:picLocks noChangeAspect="1"/>
          </p:cNvPicPr>
          <p:nvPr/>
        </p:nvPicPr>
        <p:blipFill>
          <a:blip r:embed="rId7"/>
          <a:stretch>
            <a:fillRect/>
          </a:stretch>
        </p:blipFill>
        <p:spPr>
          <a:xfrm>
            <a:off x="668208" y="2380834"/>
            <a:ext cx="445472" cy="445472"/>
          </a:xfrm>
          <a:prstGeom prst="rect">
            <a:avLst/>
          </a:prstGeom>
        </p:spPr>
      </p:pic>
      <p:pic>
        <p:nvPicPr>
          <p:cNvPr id="7" name="Image 5" descr="preencoded.png"/>
          <p:cNvPicPr>
            <a:picLocks noChangeAspect="1"/>
          </p:cNvPicPr>
          <p:nvPr/>
        </p:nvPicPr>
        <p:blipFill>
          <a:blip r:embed="rId8"/>
          <a:stretch>
            <a:fillRect/>
          </a:stretch>
        </p:blipFill>
        <p:spPr>
          <a:xfrm>
            <a:off x="779576" y="2455079"/>
            <a:ext cx="222736" cy="296982"/>
          </a:xfrm>
          <a:prstGeom prst="rect">
            <a:avLst/>
          </a:prstGeom>
        </p:spPr>
      </p:pic>
      <p:pic>
        <p:nvPicPr>
          <p:cNvPr id="8" name="Image 6" descr="preencoded.png"/>
          <p:cNvPicPr>
            <a:picLocks noChangeAspect="1"/>
          </p:cNvPicPr>
          <p:nvPr/>
        </p:nvPicPr>
        <p:blipFill>
          <a:blip r:embed="rId9"/>
          <a:stretch>
            <a:fillRect/>
          </a:stretch>
        </p:blipFill>
        <p:spPr>
          <a:xfrm>
            <a:off x="4182393" y="2158097"/>
            <a:ext cx="3514331" cy="2227362"/>
          </a:xfrm>
          <a:prstGeom prst="rect">
            <a:avLst/>
          </a:prstGeom>
        </p:spPr>
      </p:pic>
      <p:pic>
        <p:nvPicPr>
          <p:cNvPr id="9" name="Image 7" descr="preencoded.png"/>
          <p:cNvPicPr>
            <a:picLocks noChangeAspect="1"/>
          </p:cNvPicPr>
          <p:nvPr/>
        </p:nvPicPr>
        <p:blipFill>
          <a:blip r:embed="rId10"/>
          <a:stretch>
            <a:fillRect/>
          </a:stretch>
        </p:blipFill>
        <p:spPr>
          <a:xfrm>
            <a:off x="4405130" y="2455079"/>
            <a:ext cx="357161" cy="445472"/>
          </a:xfrm>
          <a:prstGeom prst="rect">
            <a:avLst/>
          </a:prstGeom>
        </p:spPr>
      </p:pic>
      <p:pic>
        <p:nvPicPr>
          <p:cNvPr id="10" name="Image 8" descr="preencoded.png"/>
          <p:cNvPicPr>
            <a:picLocks noChangeAspect="1"/>
          </p:cNvPicPr>
          <p:nvPr/>
        </p:nvPicPr>
        <p:blipFill>
          <a:blip r:embed="rId11"/>
          <a:stretch>
            <a:fillRect/>
          </a:stretch>
        </p:blipFill>
        <p:spPr>
          <a:xfrm>
            <a:off x="4472269" y="2529324"/>
            <a:ext cx="222736" cy="296982"/>
          </a:xfrm>
          <a:prstGeom prst="rect">
            <a:avLst/>
          </a:prstGeom>
        </p:spPr>
      </p:pic>
      <p:pic>
        <p:nvPicPr>
          <p:cNvPr id="11" name="Image 9" descr="preencoded.png"/>
          <p:cNvPicPr>
            <a:picLocks noChangeAspect="1"/>
          </p:cNvPicPr>
          <p:nvPr/>
        </p:nvPicPr>
        <p:blipFill>
          <a:blip r:embed="rId12"/>
          <a:stretch>
            <a:fillRect/>
          </a:stretch>
        </p:blipFill>
        <p:spPr>
          <a:xfrm>
            <a:off x="7919460" y="2158097"/>
            <a:ext cx="3514185" cy="2227362"/>
          </a:xfrm>
          <a:prstGeom prst="rect">
            <a:avLst/>
          </a:prstGeom>
        </p:spPr>
      </p:pic>
      <p:pic>
        <p:nvPicPr>
          <p:cNvPr id="12" name="Image 10" descr="preencoded.png"/>
          <p:cNvPicPr>
            <a:picLocks noChangeAspect="1"/>
          </p:cNvPicPr>
          <p:nvPr/>
        </p:nvPicPr>
        <p:blipFill>
          <a:blip r:embed="rId13"/>
          <a:stretch>
            <a:fillRect/>
          </a:stretch>
        </p:blipFill>
        <p:spPr>
          <a:xfrm>
            <a:off x="8142196" y="2380834"/>
            <a:ext cx="445472" cy="445472"/>
          </a:xfrm>
          <a:prstGeom prst="rect">
            <a:avLst/>
          </a:prstGeom>
        </p:spPr>
      </p:pic>
      <p:pic>
        <p:nvPicPr>
          <p:cNvPr id="13" name="Image 11" descr="preencoded.png"/>
          <p:cNvPicPr>
            <a:picLocks noChangeAspect="1"/>
          </p:cNvPicPr>
          <p:nvPr/>
        </p:nvPicPr>
        <p:blipFill>
          <a:blip r:embed="rId14"/>
          <a:stretch>
            <a:fillRect/>
          </a:stretch>
        </p:blipFill>
        <p:spPr>
          <a:xfrm>
            <a:off x="8253564" y="2455079"/>
            <a:ext cx="222736" cy="296982"/>
          </a:xfrm>
          <a:prstGeom prst="rect">
            <a:avLst/>
          </a:prstGeom>
        </p:spPr>
      </p:pic>
      <p:pic>
        <p:nvPicPr>
          <p:cNvPr id="14" name="Image 12" descr="preencoded.png"/>
          <p:cNvPicPr>
            <a:picLocks noChangeAspect="1"/>
          </p:cNvPicPr>
          <p:nvPr/>
        </p:nvPicPr>
        <p:blipFill>
          <a:blip r:embed="rId15"/>
          <a:stretch>
            <a:fillRect/>
          </a:stretch>
        </p:blipFill>
        <p:spPr>
          <a:xfrm>
            <a:off x="445473" y="4608195"/>
            <a:ext cx="3514185" cy="2524343"/>
          </a:xfrm>
          <a:prstGeom prst="rect">
            <a:avLst/>
          </a:prstGeom>
        </p:spPr>
      </p:pic>
      <p:pic>
        <p:nvPicPr>
          <p:cNvPr id="15" name="Image 13" descr="preencoded.png"/>
          <p:cNvPicPr>
            <a:picLocks noChangeAspect="1"/>
          </p:cNvPicPr>
          <p:nvPr/>
        </p:nvPicPr>
        <p:blipFill>
          <a:blip r:embed="rId16"/>
          <a:stretch>
            <a:fillRect/>
          </a:stretch>
        </p:blipFill>
        <p:spPr>
          <a:xfrm>
            <a:off x="668208" y="4905177"/>
            <a:ext cx="400374" cy="445472"/>
          </a:xfrm>
          <a:prstGeom prst="rect">
            <a:avLst/>
          </a:prstGeom>
        </p:spPr>
      </p:pic>
      <p:pic>
        <p:nvPicPr>
          <p:cNvPr id="16" name="Image 14" descr="preencoded.png"/>
          <p:cNvPicPr>
            <a:picLocks noChangeAspect="1"/>
          </p:cNvPicPr>
          <p:nvPr/>
        </p:nvPicPr>
        <p:blipFill>
          <a:blip r:embed="rId17"/>
          <a:stretch>
            <a:fillRect/>
          </a:stretch>
        </p:blipFill>
        <p:spPr>
          <a:xfrm>
            <a:off x="756955" y="4979422"/>
            <a:ext cx="222736" cy="296982"/>
          </a:xfrm>
          <a:prstGeom prst="rect">
            <a:avLst/>
          </a:prstGeom>
        </p:spPr>
      </p:pic>
      <p:pic>
        <p:nvPicPr>
          <p:cNvPr id="17" name="Image 15" descr="preencoded.png"/>
          <p:cNvPicPr>
            <a:picLocks noChangeAspect="1"/>
          </p:cNvPicPr>
          <p:nvPr/>
        </p:nvPicPr>
        <p:blipFill>
          <a:blip r:embed="rId18"/>
          <a:stretch>
            <a:fillRect/>
          </a:stretch>
        </p:blipFill>
        <p:spPr>
          <a:xfrm>
            <a:off x="4182393" y="4608195"/>
            <a:ext cx="3514331" cy="2524343"/>
          </a:xfrm>
          <a:prstGeom prst="rect">
            <a:avLst/>
          </a:prstGeom>
        </p:spPr>
      </p:pic>
      <p:pic>
        <p:nvPicPr>
          <p:cNvPr id="18" name="Image 16" descr="preencoded.png"/>
          <p:cNvPicPr>
            <a:picLocks noChangeAspect="1"/>
          </p:cNvPicPr>
          <p:nvPr/>
        </p:nvPicPr>
        <p:blipFill>
          <a:blip r:embed="rId19"/>
          <a:stretch>
            <a:fillRect/>
          </a:stretch>
        </p:blipFill>
        <p:spPr>
          <a:xfrm>
            <a:off x="4405130" y="5053668"/>
            <a:ext cx="296982" cy="445472"/>
          </a:xfrm>
          <a:prstGeom prst="rect">
            <a:avLst/>
          </a:prstGeom>
        </p:spPr>
      </p:pic>
      <p:pic>
        <p:nvPicPr>
          <p:cNvPr id="19" name="Image 17" descr="preencoded.png"/>
          <p:cNvPicPr>
            <a:picLocks noChangeAspect="1"/>
          </p:cNvPicPr>
          <p:nvPr/>
        </p:nvPicPr>
        <p:blipFill>
          <a:blip r:embed="rId20"/>
          <a:stretch>
            <a:fillRect/>
          </a:stretch>
        </p:blipFill>
        <p:spPr>
          <a:xfrm>
            <a:off x="4442253" y="5127913"/>
            <a:ext cx="222736" cy="296982"/>
          </a:xfrm>
          <a:prstGeom prst="rect">
            <a:avLst/>
          </a:prstGeom>
        </p:spPr>
      </p:pic>
      <p:pic>
        <p:nvPicPr>
          <p:cNvPr id="20" name="Image 18" descr="preencoded.png"/>
          <p:cNvPicPr>
            <a:picLocks noChangeAspect="1"/>
          </p:cNvPicPr>
          <p:nvPr/>
        </p:nvPicPr>
        <p:blipFill>
          <a:blip r:embed="rId21"/>
          <a:stretch>
            <a:fillRect/>
          </a:stretch>
        </p:blipFill>
        <p:spPr>
          <a:xfrm>
            <a:off x="7919460" y="4608195"/>
            <a:ext cx="3514185" cy="2524343"/>
          </a:xfrm>
          <a:prstGeom prst="rect">
            <a:avLst/>
          </a:prstGeom>
        </p:spPr>
      </p:pic>
      <p:pic>
        <p:nvPicPr>
          <p:cNvPr id="21" name="Image 19" descr="preencoded.png"/>
          <p:cNvPicPr>
            <a:picLocks noChangeAspect="1"/>
          </p:cNvPicPr>
          <p:nvPr/>
        </p:nvPicPr>
        <p:blipFill>
          <a:blip r:embed="rId22"/>
          <a:stretch>
            <a:fillRect/>
          </a:stretch>
        </p:blipFill>
        <p:spPr>
          <a:xfrm>
            <a:off x="8142196" y="4905177"/>
            <a:ext cx="441122" cy="445472"/>
          </a:xfrm>
          <a:prstGeom prst="rect">
            <a:avLst/>
          </a:prstGeom>
        </p:spPr>
      </p:pic>
      <p:pic>
        <p:nvPicPr>
          <p:cNvPr id="22" name="Image 20" descr="preencoded.png"/>
          <p:cNvPicPr>
            <a:picLocks noChangeAspect="1"/>
          </p:cNvPicPr>
          <p:nvPr/>
        </p:nvPicPr>
        <p:blipFill>
          <a:blip r:embed="rId23"/>
          <a:stretch>
            <a:fillRect/>
          </a:stretch>
        </p:blipFill>
        <p:spPr>
          <a:xfrm>
            <a:off x="8223547" y="4979422"/>
            <a:ext cx="278420" cy="296982"/>
          </a:xfrm>
          <a:prstGeom prst="rect">
            <a:avLst/>
          </a:prstGeom>
        </p:spPr>
      </p:pic>
      <p:sp>
        <p:nvSpPr>
          <p:cNvPr id="23" name="Text 0"/>
          <p:cNvSpPr/>
          <p:nvPr/>
        </p:nvSpPr>
        <p:spPr>
          <a:xfrm>
            <a:off x="445472" y="524699"/>
            <a:ext cx="13185981" cy="445472"/>
          </a:xfrm>
          <a:prstGeom prst="rect">
            <a:avLst/>
          </a:prstGeom>
          <a:noFill/>
          <a:ln/>
        </p:spPr>
        <p:txBody>
          <a:bodyPr vert="horz" wrap="square" lIns="0" tIns="0" rIns="0" bIns="0" rtlCol="0" anchor="t"/>
          <a:lstStyle/>
          <a:p>
            <a:pPr>
              <a:lnSpc>
                <a:spcPts val="3507"/>
              </a:lnSpc>
            </a:pPr>
            <a:r>
              <a:rPr lang="en-US" sz="3507" b="1" dirty="0">
                <a:solidFill>
                  <a:srgbClr val="1F2937"/>
                </a:solidFill>
                <a:latin typeface="ui-sans-serif" pitchFamily="34" charset="0"/>
                <a:ea typeface="ui-sans-serif" pitchFamily="34" charset="-122"/>
                <a:cs typeface="ui-sans-serif" pitchFamily="34" charset="-120"/>
              </a:rPr>
              <a:t>Key Benefits of Serverless</a:t>
            </a:r>
            <a:endParaRPr lang="en-US" sz="3507" dirty="0"/>
          </a:p>
        </p:txBody>
      </p:sp>
      <p:sp>
        <p:nvSpPr>
          <p:cNvPr id="24" name="Text 1"/>
          <p:cNvSpPr/>
          <p:nvPr/>
        </p:nvSpPr>
        <p:spPr>
          <a:xfrm>
            <a:off x="445472" y="1267153"/>
            <a:ext cx="10988318"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Serverless computing delivers significant advantages for both businesses and developers, transforming how applications are built and deployed.</a:t>
            </a:r>
            <a:endParaRPr lang="en-US" sz="1754" dirty="0"/>
          </a:p>
        </p:txBody>
      </p:sp>
      <p:sp>
        <p:nvSpPr>
          <p:cNvPr id="25" name="Text 2"/>
          <p:cNvSpPr/>
          <p:nvPr/>
        </p:nvSpPr>
        <p:spPr>
          <a:xfrm>
            <a:off x="1262171" y="2455079"/>
            <a:ext cx="219464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Cost Efficiency</a:t>
            </a:r>
            <a:endParaRPr lang="en-US" sz="1754" dirty="0"/>
          </a:p>
        </p:txBody>
      </p:sp>
      <p:sp>
        <p:nvSpPr>
          <p:cNvPr id="26" name="Text 3"/>
          <p:cNvSpPr/>
          <p:nvPr/>
        </p:nvSpPr>
        <p:spPr>
          <a:xfrm>
            <a:off x="668209" y="2974797"/>
            <a:ext cx="3068713" cy="1039435"/>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Pay only for actual resource consumption during code execution, eliminating costs for idle servers or over-provisioning.</a:t>
            </a:r>
            <a:endParaRPr lang="en-US" sz="1315" dirty="0"/>
          </a:p>
        </p:txBody>
      </p:sp>
      <p:sp>
        <p:nvSpPr>
          <p:cNvPr id="27" name="Text 4"/>
          <p:cNvSpPr/>
          <p:nvPr/>
        </p:nvSpPr>
        <p:spPr>
          <a:xfrm>
            <a:off x="4910781" y="2529324"/>
            <a:ext cx="2563206"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Zero Server Management</a:t>
            </a:r>
            <a:endParaRPr lang="en-US" sz="1754" dirty="0"/>
          </a:p>
        </p:txBody>
      </p:sp>
      <p:sp>
        <p:nvSpPr>
          <p:cNvPr id="28" name="Text 5"/>
          <p:cNvSpPr/>
          <p:nvPr/>
        </p:nvSpPr>
        <p:spPr>
          <a:xfrm>
            <a:off x="4405130" y="3123288"/>
            <a:ext cx="3068858" cy="1039435"/>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Offload server provisioning, patching, and maintenance to the cloud provider, freeing up IT resources for other priorities.</a:t>
            </a:r>
            <a:endParaRPr lang="en-US" sz="1315" dirty="0"/>
          </a:p>
        </p:txBody>
      </p:sp>
      <p:sp>
        <p:nvSpPr>
          <p:cNvPr id="29" name="Text 6"/>
          <p:cNvSpPr/>
          <p:nvPr/>
        </p:nvSpPr>
        <p:spPr>
          <a:xfrm>
            <a:off x="8736159" y="2455079"/>
            <a:ext cx="273443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Automatic Scaling</a:t>
            </a:r>
            <a:endParaRPr lang="en-US" sz="1754" dirty="0"/>
          </a:p>
        </p:txBody>
      </p:sp>
      <p:sp>
        <p:nvSpPr>
          <p:cNvPr id="30" name="Text 7"/>
          <p:cNvSpPr/>
          <p:nvPr/>
        </p:nvSpPr>
        <p:spPr>
          <a:xfrm>
            <a:off x="8142196" y="2974797"/>
            <a:ext cx="3068713" cy="1039435"/>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Applications automatically scale based on demand, ensuring consistent performance without manual intervention.</a:t>
            </a:r>
            <a:endParaRPr lang="en-US" sz="1315" dirty="0"/>
          </a:p>
        </p:txBody>
      </p:sp>
      <p:sp>
        <p:nvSpPr>
          <p:cNvPr id="31" name="Text 8"/>
          <p:cNvSpPr/>
          <p:nvPr/>
        </p:nvSpPr>
        <p:spPr>
          <a:xfrm>
            <a:off x="1202426" y="4979421"/>
            <a:ext cx="2519848"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Faster Time-to-Market</a:t>
            </a:r>
            <a:endParaRPr lang="en-US" sz="1754" dirty="0"/>
          </a:p>
        </p:txBody>
      </p:sp>
      <p:sp>
        <p:nvSpPr>
          <p:cNvPr id="32" name="Text 9"/>
          <p:cNvSpPr/>
          <p:nvPr/>
        </p:nvSpPr>
        <p:spPr>
          <a:xfrm>
            <a:off x="668209" y="5573386"/>
            <a:ext cx="3068713" cy="1039435"/>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Deploy code more quickly, accelerating development cycles and enabling businesses to respond faster to market changes.</a:t>
            </a:r>
            <a:endParaRPr lang="en-US" sz="1315" dirty="0"/>
          </a:p>
        </p:txBody>
      </p:sp>
      <p:sp>
        <p:nvSpPr>
          <p:cNvPr id="33" name="Text 10"/>
          <p:cNvSpPr/>
          <p:nvPr/>
        </p:nvSpPr>
        <p:spPr>
          <a:xfrm>
            <a:off x="4869164" y="4950294"/>
            <a:ext cx="2623386" cy="890945"/>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Reduced Operational Overhead</a:t>
            </a:r>
            <a:endParaRPr lang="en-US" sz="1754" dirty="0"/>
          </a:p>
        </p:txBody>
      </p:sp>
      <p:sp>
        <p:nvSpPr>
          <p:cNvPr id="34" name="Text 11"/>
          <p:cNvSpPr/>
          <p:nvPr/>
        </p:nvSpPr>
        <p:spPr>
          <a:xfrm>
            <a:off x="4405130" y="5870367"/>
            <a:ext cx="3068858" cy="1039435"/>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Focus on writing application code and business logic rather than managing servers, leading to higher productivity.</a:t>
            </a:r>
            <a:endParaRPr lang="en-US" sz="1315" dirty="0"/>
          </a:p>
        </p:txBody>
      </p:sp>
      <p:sp>
        <p:nvSpPr>
          <p:cNvPr id="35" name="Text 12"/>
          <p:cNvSpPr/>
          <p:nvPr/>
        </p:nvSpPr>
        <p:spPr>
          <a:xfrm>
            <a:off x="8731809" y="4979420"/>
            <a:ext cx="2479100"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Focus on Core Logic</a:t>
            </a:r>
            <a:endParaRPr lang="en-US" sz="1754" dirty="0"/>
          </a:p>
        </p:txBody>
      </p:sp>
      <p:sp>
        <p:nvSpPr>
          <p:cNvPr id="36" name="Text 13"/>
          <p:cNvSpPr/>
          <p:nvPr/>
        </p:nvSpPr>
        <p:spPr>
          <a:xfrm>
            <a:off x="8142196" y="5573386"/>
            <a:ext cx="3068713" cy="1039435"/>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Abstract infrastructure, allowing developers to dedicate more time to solving business problems and optimizing application functionality.</a:t>
            </a:r>
            <a:endParaRPr lang="en-US" sz="131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559094" y="79226"/>
            <a:ext cx="2320168" cy="1856135"/>
          </a:xfrm>
          <a:prstGeom prst="rect">
            <a:avLst/>
          </a:prstGeom>
        </p:spPr>
      </p:pic>
      <p:pic>
        <p:nvPicPr>
          <p:cNvPr id="4" name="Image 2" descr="preencoded.png"/>
          <p:cNvPicPr>
            <a:picLocks noChangeAspect="1"/>
          </p:cNvPicPr>
          <p:nvPr/>
        </p:nvPicPr>
        <p:blipFill>
          <a:blip r:embed="rId5"/>
          <a:stretch>
            <a:fillRect/>
          </a:stretch>
        </p:blipFill>
        <p:spPr>
          <a:xfrm>
            <a:off x="0" y="4905177"/>
            <a:ext cx="2320168" cy="2784202"/>
          </a:xfrm>
          <a:prstGeom prst="rect">
            <a:avLst/>
          </a:prstGeom>
        </p:spPr>
      </p:pic>
      <p:pic>
        <p:nvPicPr>
          <p:cNvPr id="5" name="Image 3" descr="preencoded.png"/>
          <p:cNvPicPr>
            <a:picLocks noChangeAspect="1"/>
          </p:cNvPicPr>
          <p:nvPr/>
        </p:nvPicPr>
        <p:blipFill>
          <a:blip r:embed="rId6"/>
          <a:stretch>
            <a:fillRect/>
          </a:stretch>
        </p:blipFill>
        <p:spPr>
          <a:xfrm>
            <a:off x="445472" y="1601257"/>
            <a:ext cx="445472" cy="445472"/>
          </a:xfrm>
          <a:prstGeom prst="rect">
            <a:avLst/>
          </a:prstGeom>
        </p:spPr>
      </p:pic>
      <p:pic>
        <p:nvPicPr>
          <p:cNvPr id="6" name="Image 4" descr="preencoded.png"/>
          <p:cNvPicPr>
            <a:picLocks noChangeAspect="1"/>
          </p:cNvPicPr>
          <p:nvPr/>
        </p:nvPicPr>
        <p:blipFill>
          <a:blip r:embed="rId7"/>
          <a:stretch>
            <a:fillRect/>
          </a:stretch>
        </p:blipFill>
        <p:spPr>
          <a:xfrm>
            <a:off x="528998" y="1675502"/>
            <a:ext cx="278420" cy="296982"/>
          </a:xfrm>
          <a:prstGeom prst="rect">
            <a:avLst/>
          </a:prstGeom>
        </p:spPr>
      </p:pic>
      <p:pic>
        <p:nvPicPr>
          <p:cNvPr id="7" name="Image 5" descr="preencoded.png"/>
          <p:cNvPicPr>
            <a:picLocks noChangeAspect="1"/>
          </p:cNvPicPr>
          <p:nvPr/>
        </p:nvPicPr>
        <p:blipFill>
          <a:blip r:embed="rId8"/>
          <a:stretch>
            <a:fillRect/>
          </a:stretch>
        </p:blipFill>
        <p:spPr>
          <a:xfrm>
            <a:off x="445473" y="2269465"/>
            <a:ext cx="3514185" cy="853822"/>
          </a:xfrm>
          <a:prstGeom prst="rect">
            <a:avLst/>
          </a:prstGeom>
        </p:spPr>
      </p:pic>
      <p:pic>
        <p:nvPicPr>
          <p:cNvPr id="8" name="Image 6" descr="preencoded.png"/>
          <p:cNvPicPr>
            <a:picLocks noChangeAspect="1"/>
          </p:cNvPicPr>
          <p:nvPr/>
        </p:nvPicPr>
        <p:blipFill>
          <a:blip r:embed="rId9"/>
          <a:stretch>
            <a:fillRect/>
          </a:stretch>
        </p:blipFill>
        <p:spPr>
          <a:xfrm>
            <a:off x="593963" y="2417956"/>
            <a:ext cx="232017" cy="259859"/>
          </a:xfrm>
          <a:prstGeom prst="rect">
            <a:avLst/>
          </a:prstGeom>
        </p:spPr>
      </p:pic>
      <p:pic>
        <p:nvPicPr>
          <p:cNvPr id="9" name="Image 7" descr="preencoded.png"/>
          <p:cNvPicPr>
            <a:picLocks noChangeAspect="1"/>
          </p:cNvPicPr>
          <p:nvPr/>
        </p:nvPicPr>
        <p:blipFill>
          <a:blip r:embed="rId10"/>
          <a:stretch>
            <a:fillRect/>
          </a:stretch>
        </p:blipFill>
        <p:spPr>
          <a:xfrm>
            <a:off x="445473" y="3271778"/>
            <a:ext cx="3514185" cy="1076558"/>
          </a:xfrm>
          <a:prstGeom prst="rect">
            <a:avLst/>
          </a:prstGeom>
        </p:spPr>
      </p:pic>
      <p:pic>
        <p:nvPicPr>
          <p:cNvPr id="10" name="Image 8" descr="preencoded.png"/>
          <p:cNvPicPr>
            <a:picLocks noChangeAspect="1"/>
          </p:cNvPicPr>
          <p:nvPr/>
        </p:nvPicPr>
        <p:blipFill>
          <a:blip r:embed="rId11"/>
          <a:stretch>
            <a:fillRect/>
          </a:stretch>
        </p:blipFill>
        <p:spPr>
          <a:xfrm>
            <a:off x="593963" y="3420269"/>
            <a:ext cx="232017" cy="259859"/>
          </a:xfrm>
          <a:prstGeom prst="rect">
            <a:avLst/>
          </a:prstGeom>
        </p:spPr>
      </p:pic>
      <p:pic>
        <p:nvPicPr>
          <p:cNvPr id="11" name="Image 9" descr="preencoded.png"/>
          <p:cNvPicPr>
            <a:picLocks noChangeAspect="1"/>
          </p:cNvPicPr>
          <p:nvPr/>
        </p:nvPicPr>
        <p:blipFill>
          <a:blip r:embed="rId8"/>
          <a:stretch>
            <a:fillRect/>
          </a:stretch>
        </p:blipFill>
        <p:spPr>
          <a:xfrm>
            <a:off x="445473" y="4496827"/>
            <a:ext cx="3514185" cy="853822"/>
          </a:xfrm>
          <a:prstGeom prst="rect">
            <a:avLst/>
          </a:prstGeom>
        </p:spPr>
      </p:pic>
      <p:pic>
        <p:nvPicPr>
          <p:cNvPr id="12" name="Image 10" descr="preencoded.png"/>
          <p:cNvPicPr>
            <a:picLocks noChangeAspect="1"/>
          </p:cNvPicPr>
          <p:nvPr/>
        </p:nvPicPr>
        <p:blipFill>
          <a:blip r:embed="rId12"/>
          <a:stretch>
            <a:fillRect/>
          </a:stretch>
        </p:blipFill>
        <p:spPr>
          <a:xfrm>
            <a:off x="593963" y="4645318"/>
            <a:ext cx="167052" cy="259859"/>
          </a:xfrm>
          <a:prstGeom prst="rect">
            <a:avLst/>
          </a:prstGeom>
        </p:spPr>
      </p:pic>
      <p:pic>
        <p:nvPicPr>
          <p:cNvPr id="13" name="Image 11" descr="preencoded.png"/>
          <p:cNvPicPr>
            <a:picLocks noChangeAspect="1"/>
          </p:cNvPicPr>
          <p:nvPr/>
        </p:nvPicPr>
        <p:blipFill>
          <a:blip r:embed="rId13"/>
          <a:stretch>
            <a:fillRect/>
          </a:stretch>
        </p:blipFill>
        <p:spPr>
          <a:xfrm>
            <a:off x="4182394" y="1601257"/>
            <a:ext cx="445472" cy="445472"/>
          </a:xfrm>
          <a:prstGeom prst="rect">
            <a:avLst/>
          </a:prstGeom>
        </p:spPr>
      </p:pic>
      <p:pic>
        <p:nvPicPr>
          <p:cNvPr id="14" name="Image 12" descr="preencoded.png"/>
          <p:cNvPicPr>
            <a:picLocks noChangeAspect="1"/>
          </p:cNvPicPr>
          <p:nvPr/>
        </p:nvPicPr>
        <p:blipFill>
          <a:blip r:embed="rId14"/>
          <a:stretch>
            <a:fillRect/>
          </a:stretch>
        </p:blipFill>
        <p:spPr>
          <a:xfrm>
            <a:off x="4307683" y="1675502"/>
            <a:ext cx="194894" cy="296982"/>
          </a:xfrm>
          <a:prstGeom prst="rect">
            <a:avLst/>
          </a:prstGeom>
        </p:spPr>
      </p:pic>
      <p:pic>
        <p:nvPicPr>
          <p:cNvPr id="15" name="Image 13" descr="preencoded.png"/>
          <p:cNvPicPr>
            <a:picLocks noChangeAspect="1"/>
          </p:cNvPicPr>
          <p:nvPr/>
        </p:nvPicPr>
        <p:blipFill>
          <a:blip r:embed="rId15"/>
          <a:stretch>
            <a:fillRect/>
          </a:stretch>
        </p:blipFill>
        <p:spPr>
          <a:xfrm>
            <a:off x="4182393" y="2269465"/>
            <a:ext cx="3514331" cy="853822"/>
          </a:xfrm>
          <a:prstGeom prst="rect">
            <a:avLst/>
          </a:prstGeom>
        </p:spPr>
      </p:pic>
      <p:pic>
        <p:nvPicPr>
          <p:cNvPr id="16" name="Image 14" descr="preencoded.png"/>
          <p:cNvPicPr>
            <a:picLocks noChangeAspect="1"/>
          </p:cNvPicPr>
          <p:nvPr/>
        </p:nvPicPr>
        <p:blipFill>
          <a:blip r:embed="rId16"/>
          <a:stretch>
            <a:fillRect/>
          </a:stretch>
        </p:blipFill>
        <p:spPr>
          <a:xfrm>
            <a:off x="4330885" y="2417956"/>
            <a:ext cx="232017" cy="259859"/>
          </a:xfrm>
          <a:prstGeom prst="rect">
            <a:avLst/>
          </a:prstGeom>
        </p:spPr>
      </p:pic>
      <p:pic>
        <p:nvPicPr>
          <p:cNvPr id="17" name="Image 15" descr="preencoded.png"/>
          <p:cNvPicPr>
            <a:picLocks noChangeAspect="1"/>
          </p:cNvPicPr>
          <p:nvPr/>
        </p:nvPicPr>
        <p:blipFill>
          <a:blip r:embed="rId15"/>
          <a:stretch>
            <a:fillRect/>
          </a:stretch>
        </p:blipFill>
        <p:spPr>
          <a:xfrm>
            <a:off x="4182393" y="3271778"/>
            <a:ext cx="3514331" cy="853822"/>
          </a:xfrm>
          <a:prstGeom prst="rect">
            <a:avLst/>
          </a:prstGeom>
        </p:spPr>
      </p:pic>
      <p:pic>
        <p:nvPicPr>
          <p:cNvPr id="18" name="Image 16" descr="preencoded.png"/>
          <p:cNvPicPr>
            <a:picLocks noChangeAspect="1"/>
          </p:cNvPicPr>
          <p:nvPr/>
        </p:nvPicPr>
        <p:blipFill>
          <a:blip r:embed="rId17"/>
          <a:stretch>
            <a:fillRect/>
          </a:stretch>
        </p:blipFill>
        <p:spPr>
          <a:xfrm>
            <a:off x="4330885" y="3420269"/>
            <a:ext cx="213455" cy="259859"/>
          </a:xfrm>
          <a:prstGeom prst="rect">
            <a:avLst/>
          </a:prstGeom>
        </p:spPr>
      </p:pic>
      <p:pic>
        <p:nvPicPr>
          <p:cNvPr id="19" name="Image 17" descr="preencoded.png"/>
          <p:cNvPicPr>
            <a:picLocks noChangeAspect="1"/>
          </p:cNvPicPr>
          <p:nvPr/>
        </p:nvPicPr>
        <p:blipFill>
          <a:blip r:embed="rId18"/>
          <a:stretch>
            <a:fillRect/>
          </a:stretch>
        </p:blipFill>
        <p:spPr>
          <a:xfrm>
            <a:off x="7919460" y="1601257"/>
            <a:ext cx="445472" cy="445472"/>
          </a:xfrm>
          <a:prstGeom prst="rect">
            <a:avLst/>
          </a:prstGeom>
        </p:spPr>
      </p:pic>
      <p:pic>
        <p:nvPicPr>
          <p:cNvPr id="20" name="Image 18" descr="preencoded.png"/>
          <p:cNvPicPr>
            <a:picLocks noChangeAspect="1"/>
          </p:cNvPicPr>
          <p:nvPr/>
        </p:nvPicPr>
        <p:blipFill>
          <a:blip r:embed="rId19"/>
          <a:stretch>
            <a:fillRect/>
          </a:stretch>
        </p:blipFill>
        <p:spPr>
          <a:xfrm>
            <a:off x="8035469" y="1675502"/>
            <a:ext cx="213455" cy="296982"/>
          </a:xfrm>
          <a:prstGeom prst="rect">
            <a:avLst/>
          </a:prstGeom>
        </p:spPr>
      </p:pic>
      <p:pic>
        <p:nvPicPr>
          <p:cNvPr id="21" name="Image 19" descr="preencoded.png"/>
          <p:cNvPicPr>
            <a:picLocks noChangeAspect="1"/>
          </p:cNvPicPr>
          <p:nvPr/>
        </p:nvPicPr>
        <p:blipFill>
          <a:blip r:embed="rId20"/>
          <a:stretch>
            <a:fillRect/>
          </a:stretch>
        </p:blipFill>
        <p:spPr>
          <a:xfrm>
            <a:off x="7919460" y="2269465"/>
            <a:ext cx="3514185" cy="853822"/>
          </a:xfrm>
          <a:prstGeom prst="rect">
            <a:avLst/>
          </a:prstGeom>
        </p:spPr>
      </p:pic>
      <p:pic>
        <p:nvPicPr>
          <p:cNvPr id="22" name="Image 20" descr="preencoded.png"/>
          <p:cNvPicPr>
            <a:picLocks noChangeAspect="1"/>
          </p:cNvPicPr>
          <p:nvPr/>
        </p:nvPicPr>
        <p:blipFill>
          <a:blip r:embed="rId21"/>
          <a:stretch>
            <a:fillRect/>
          </a:stretch>
        </p:blipFill>
        <p:spPr>
          <a:xfrm>
            <a:off x="8067951" y="2417956"/>
            <a:ext cx="232017" cy="259859"/>
          </a:xfrm>
          <a:prstGeom prst="rect">
            <a:avLst/>
          </a:prstGeom>
        </p:spPr>
      </p:pic>
      <p:pic>
        <p:nvPicPr>
          <p:cNvPr id="23" name="Image 21" descr="preencoded.png"/>
          <p:cNvPicPr>
            <a:picLocks noChangeAspect="1"/>
          </p:cNvPicPr>
          <p:nvPr/>
        </p:nvPicPr>
        <p:blipFill>
          <a:blip r:embed="rId22"/>
          <a:stretch>
            <a:fillRect/>
          </a:stretch>
        </p:blipFill>
        <p:spPr>
          <a:xfrm>
            <a:off x="7919460" y="3271778"/>
            <a:ext cx="3514185" cy="1076558"/>
          </a:xfrm>
          <a:prstGeom prst="rect">
            <a:avLst/>
          </a:prstGeom>
        </p:spPr>
      </p:pic>
      <p:pic>
        <p:nvPicPr>
          <p:cNvPr id="24" name="Image 22" descr="preencoded.png"/>
          <p:cNvPicPr>
            <a:picLocks noChangeAspect="1"/>
          </p:cNvPicPr>
          <p:nvPr/>
        </p:nvPicPr>
        <p:blipFill>
          <a:blip r:embed="rId23"/>
          <a:stretch>
            <a:fillRect/>
          </a:stretch>
        </p:blipFill>
        <p:spPr>
          <a:xfrm>
            <a:off x="8067951" y="3420269"/>
            <a:ext cx="232017" cy="259859"/>
          </a:xfrm>
          <a:prstGeom prst="rect">
            <a:avLst/>
          </a:prstGeom>
        </p:spPr>
      </p:pic>
      <p:sp>
        <p:nvSpPr>
          <p:cNvPr id="25" name="Text 0"/>
          <p:cNvSpPr/>
          <p:nvPr/>
        </p:nvSpPr>
        <p:spPr>
          <a:xfrm>
            <a:off x="445472" y="524699"/>
            <a:ext cx="13185981" cy="445472"/>
          </a:xfrm>
          <a:prstGeom prst="rect">
            <a:avLst/>
          </a:prstGeom>
          <a:noFill/>
          <a:ln/>
        </p:spPr>
        <p:txBody>
          <a:bodyPr vert="horz" wrap="square" lIns="0" tIns="0" rIns="0" bIns="0" rtlCol="0" anchor="t"/>
          <a:lstStyle/>
          <a:p>
            <a:pPr>
              <a:lnSpc>
                <a:spcPts val="3507"/>
              </a:lnSpc>
            </a:pPr>
            <a:r>
              <a:rPr lang="en-US" sz="3507" b="1" dirty="0">
                <a:solidFill>
                  <a:srgbClr val="1F2937"/>
                </a:solidFill>
                <a:latin typeface="ui-sans-serif" pitchFamily="34" charset="0"/>
                <a:ea typeface="ui-sans-serif" pitchFamily="34" charset="-122"/>
                <a:cs typeface="ui-sans-serif" pitchFamily="34" charset="-120"/>
              </a:rPr>
              <a:t>Popular Serverless Services</a:t>
            </a:r>
            <a:endParaRPr lang="en-US" sz="3507" dirty="0"/>
          </a:p>
        </p:txBody>
      </p:sp>
      <p:sp>
        <p:nvSpPr>
          <p:cNvPr id="26" name="Text 1"/>
          <p:cNvSpPr/>
          <p:nvPr/>
        </p:nvSpPr>
        <p:spPr>
          <a:xfrm>
            <a:off x="445472" y="1044416"/>
            <a:ext cx="10988318" cy="259859"/>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Key services from major cloud providers</a:t>
            </a:r>
            <a:endParaRPr lang="en-US" sz="1461" dirty="0"/>
          </a:p>
        </p:txBody>
      </p:sp>
      <p:sp>
        <p:nvSpPr>
          <p:cNvPr id="27" name="Text 2"/>
          <p:cNvSpPr/>
          <p:nvPr/>
        </p:nvSpPr>
        <p:spPr>
          <a:xfrm>
            <a:off x="1002313" y="1675502"/>
            <a:ext cx="204551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AWS Services</a:t>
            </a:r>
            <a:endParaRPr lang="en-US" sz="1754" dirty="0"/>
          </a:p>
        </p:txBody>
      </p:sp>
      <p:sp>
        <p:nvSpPr>
          <p:cNvPr id="28" name="Text 3"/>
          <p:cNvSpPr/>
          <p:nvPr/>
        </p:nvSpPr>
        <p:spPr>
          <a:xfrm>
            <a:off x="937348" y="2417956"/>
            <a:ext cx="99361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Lambda</a:t>
            </a:r>
            <a:endParaRPr lang="en-US" sz="1461" dirty="0"/>
          </a:p>
        </p:txBody>
      </p:sp>
      <p:sp>
        <p:nvSpPr>
          <p:cNvPr id="29" name="Text 4"/>
          <p:cNvSpPr/>
          <p:nvPr/>
        </p:nvSpPr>
        <p:spPr>
          <a:xfrm>
            <a:off x="593964" y="2752061"/>
            <a:ext cx="386064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Run code without provisioning servers</a:t>
            </a:r>
            <a:endParaRPr lang="en-US" sz="1169" dirty="0"/>
          </a:p>
        </p:txBody>
      </p:sp>
      <p:sp>
        <p:nvSpPr>
          <p:cNvPr id="30" name="Text 5"/>
          <p:cNvSpPr/>
          <p:nvPr/>
        </p:nvSpPr>
        <p:spPr>
          <a:xfrm>
            <a:off x="937348" y="3420269"/>
            <a:ext cx="158125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API Gateway</a:t>
            </a:r>
            <a:endParaRPr lang="en-US" sz="1461" dirty="0"/>
          </a:p>
        </p:txBody>
      </p:sp>
      <p:sp>
        <p:nvSpPr>
          <p:cNvPr id="31" name="Text 6"/>
          <p:cNvSpPr/>
          <p:nvPr/>
        </p:nvSpPr>
        <p:spPr>
          <a:xfrm>
            <a:off x="593963" y="3754373"/>
            <a:ext cx="321720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Create REST APIs that integrate with AWS services</a:t>
            </a:r>
            <a:endParaRPr lang="en-US" sz="1169" dirty="0"/>
          </a:p>
        </p:txBody>
      </p:sp>
      <p:sp>
        <p:nvSpPr>
          <p:cNvPr id="32" name="Text 7"/>
          <p:cNvSpPr/>
          <p:nvPr/>
        </p:nvSpPr>
        <p:spPr>
          <a:xfrm>
            <a:off x="872384" y="4645318"/>
            <a:ext cx="137887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DynamoDB</a:t>
            </a:r>
            <a:endParaRPr lang="en-US" sz="1461" dirty="0"/>
          </a:p>
        </p:txBody>
      </p:sp>
      <p:sp>
        <p:nvSpPr>
          <p:cNvPr id="33" name="Text 8"/>
          <p:cNvSpPr/>
          <p:nvPr/>
        </p:nvSpPr>
        <p:spPr>
          <a:xfrm>
            <a:off x="593964" y="4979422"/>
            <a:ext cx="386064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NoSQL database with serverless options</a:t>
            </a:r>
            <a:endParaRPr lang="en-US" sz="1169" dirty="0"/>
          </a:p>
        </p:txBody>
      </p:sp>
      <p:sp>
        <p:nvSpPr>
          <p:cNvPr id="34" name="Text 9"/>
          <p:cNvSpPr/>
          <p:nvPr/>
        </p:nvSpPr>
        <p:spPr>
          <a:xfrm>
            <a:off x="4739234" y="1675502"/>
            <a:ext cx="222910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Azure Services</a:t>
            </a:r>
            <a:endParaRPr lang="en-US" sz="1754" dirty="0"/>
          </a:p>
        </p:txBody>
      </p:sp>
      <p:sp>
        <p:nvSpPr>
          <p:cNvPr id="35" name="Text 10"/>
          <p:cNvSpPr/>
          <p:nvPr/>
        </p:nvSpPr>
        <p:spPr>
          <a:xfrm>
            <a:off x="4674270" y="2417956"/>
            <a:ext cx="12172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Functions</a:t>
            </a:r>
            <a:endParaRPr lang="en-US" sz="1461" dirty="0"/>
          </a:p>
        </p:txBody>
      </p:sp>
      <p:sp>
        <p:nvSpPr>
          <p:cNvPr id="36" name="Text 11"/>
          <p:cNvSpPr/>
          <p:nvPr/>
        </p:nvSpPr>
        <p:spPr>
          <a:xfrm>
            <a:off x="4330884" y="2752061"/>
            <a:ext cx="386081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Run event-driven code without servers</a:t>
            </a:r>
            <a:endParaRPr lang="en-US" sz="1169" dirty="0"/>
          </a:p>
        </p:txBody>
      </p:sp>
      <p:sp>
        <p:nvSpPr>
          <p:cNvPr id="37" name="Text 12"/>
          <p:cNvSpPr/>
          <p:nvPr/>
        </p:nvSpPr>
        <p:spPr>
          <a:xfrm>
            <a:off x="4655709" y="3420269"/>
            <a:ext cx="136425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Logic Apps</a:t>
            </a:r>
            <a:endParaRPr lang="en-US" sz="1461" dirty="0"/>
          </a:p>
        </p:txBody>
      </p:sp>
      <p:sp>
        <p:nvSpPr>
          <p:cNvPr id="38" name="Text 13"/>
          <p:cNvSpPr/>
          <p:nvPr/>
        </p:nvSpPr>
        <p:spPr>
          <a:xfrm>
            <a:off x="4330884" y="3754373"/>
            <a:ext cx="386081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Integrate apps with prebuilt connectors</a:t>
            </a:r>
            <a:endParaRPr lang="en-US" sz="1169" dirty="0"/>
          </a:p>
        </p:txBody>
      </p:sp>
      <p:sp>
        <p:nvSpPr>
          <p:cNvPr id="39" name="Text 14"/>
          <p:cNvSpPr/>
          <p:nvPr/>
        </p:nvSpPr>
        <p:spPr>
          <a:xfrm>
            <a:off x="8476300" y="1675502"/>
            <a:ext cx="336035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Google Cloud Services</a:t>
            </a:r>
            <a:endParaRPr lang="en-US" sz="1754" dirty="0"/>
          </a:p>
        </p:txBody>
      </p:sp>
      <p:sp>
        <p:nvSpPr>
          <p:cNvPr id="40" name="Text 15"/>
          <p:cNvSpPr/>
          <p:nvPr/>
        </p:nvSpPr>
        <p:spPr>
          <a:xfrm>
            <a:off x="8411336" y="2417956"/>
            <a:ext cx="12172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Functions</a:t>
            </a:r>
            <a:endParaRPr lang="en-US" sz="1461" dirty="0"/>
          </a:p>
        </p:txBody>
      </p:sp>
      <p:sp>
        <p:nvSpPr>
          <p:cNvPr id="41" name="Text 16"/>
          <p:cNvSpPr/>
          <p:nvPr/>
        </p:nvSpPr>
        <p:spPr>
          <a:xfrm>
            <a:off x="8067951" y="2752061"/>
            <a:ext cx="386064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Run code in response to events</a:t>
            </a:r>
            <a:endParaRPr lang="en-US" sz="1169" dirty="0"/>
          </a:p>
        </p:txBody>
      </p:sp>
      <p:sp>
        <p:nvSpPr>
          <p:cNvPr id="42" name="Text 17"/>
          <p:cNvSpPr/>
          <p:nvPr/>
        </p:nvSpPr>
        <p:spPr>
          <a:xfrm>
            <a:off x="8411335" y="3420269"/>
            <a:ext cx="127707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Cloud Run</a:t>
            </a:r>
            <a:endParaRPr lang="en-US" sz="1461" dirty="0"/>
          </a:p>
        </p:txBody>
      </p:sp>
      <p:sp>
        <p:nvSpPr>
          <p:cNvPr id="43" name="Text 18"/>
          <p:cNvSpPr/>
          <p:nvPr/>
        </p:nvSpPr>
        <p:spPr>
          <a:xfrm>
            <a:off x="8067951" y="3754373"/>
            <a:ext cx="321720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Run containerized apps without managing infrastructure</a:t>
            </a:r>
            <a:endParaRPr lang="en-US" sz="116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559094" y="79226"/>
            <a:ext cx="2320168" cy="1856135"/>
          </a:xfrm>
          <a:prstGeom prst="rect">
            <a:avLst/>
          </a:prstGeom>
        </p:spPr>
      </p:pic>
      <p:pic>
        <p:nvPicPr>
          <p:cNvPr id="4" name="Image 2" descr="preencoded.png"/>
          <p:cNvPicPr>
            <a:picLocks noChangeAspect="1"/>
          </p:cNvPicPr>
          <p:nvPr/>
        </p:nvPicPr>
        <p:blipFill>
          <a:blip r:embed="rId5"/>
          <a:stretch>
            <a:fillRect/>
          </a:stretch>
        </p:blipFill>
        <p:spPr>
          <a:xfrm>
            <a:off x="0" y="4905177"/>
            <a:ext cx="2320168" cy="2784202"/>
          </a:xfrm>
          <a:prstGeom prst="rect">
            <a:avLst/>
          </a:prstGeom>
        </p:spPr>
      </p:pic>
      <p:pic>
        <p:nvPicPr>
          <p:cNvPr id="5" name="Image 3" descr="preencoded.png"/>
          <p:cNvPicPr>
            <a:picLocks noChangeAspect="1"/>
          </p:cNvPicPr>
          <p:nvPr/>
        </p:nvPicPr>
        <p:blipFill>
          <a:blip r:embed="rId6"/>
          <a:stretch>
            <a:fillRect/>
          </a:stretch>
        </p:blipFill>
        <p:spPr>
          <a:xfrm>
            <a:off x="445473" y="1267153"/>
            <a:ext cx="3514185" cy="2412975"/>
          </a:xfrm>
          <a:prstGeom prst="rect">
            <a:avLst/>
          </a:prstGeom>
        </p:spPr>
      </p:pic>
      <p:pic>
        <p:nvPicPr>
          <p:cNvPr id="6" name="Image 4" descr="preencoded.png"/>
          <p:cNvPicPr>
            <a:picLocks noChangeAspect="1"/>
          </p:cNvPicPr>
          <p:nvPr/>
        </p:nvPicPr>
        <p:blipFill>
          <a:blip r:embed="rId7"/>
          <a:stretch>
            <a:fillRect/>
          </a:stretch>
        </p:blipFill>
        <p:spPr>
          <a:xfrm>
            <a:off x="631086" y="1471328"/>
            <a:ext cx="445327" cy="556840"/>
          </a:xfrm>
          <a:prstGeom prst="rect">
            <a:avLst/>
          </a:prstGeom>
        </p:spPr>
      </p:pic>
      <p:pic>
        <p:nvPicPr>
          <p:cNvPr id="7" name="Image 5" descr="preencoded.png"/>
          <p:cNvPicPr>
            <a:picLocks noChangeAspect="1"/>
          </p:cNvPicPr>
          <p:nvPr/>
        </p:nvPicPr>
        <p:blipFill>
          <a:blip r:embed="rId8"/>
          <a:stretch>
            <a:fillRect/>
          </a:stretch>
        </p:blipFill>
        <p:spPr>
          <a:xfrm>
            <a:off x="770151" y="1601257"/>
            <a:ext cx="167052" cy="296982"/>
          </a:xfrm>
          <a:prstGeom prst="rect">
            <a:avLst/>
          </a:prstGeom>
        </p:spPr>
      </p:pic>
      <p:pic>
        <p:nvPicPr>
          <p:cNvPr id="8" name="Image 6" descr="preencoded.png"/>
          <p:cNvPicPr>
            <a:picLocks noChangeAspect="1"/>
          </p:cNvPicPr>
          <p:nvPr/>
        </p:nvPicPr>
        <p:blipFill>
          <a:blip r:embed="rId9"/>
          <a:stretch>
            <a:fillRect/>
          </a:stretch>
        </p:blipFill>
        <p:spPr>
          <a:xfrm>
            <a:off x="4182393" y="1267153"/>
            <a:ext cx="3514331" cy="2412975"/>
          </a:xfrm>
          <a:prstGeom prst="rect">
            <a:avLst/>
          </a:prstGeom>
        </p:spPr>
      </p:pic>
      <p:pic>
        <p:nvPicPr>
          <p:cNvPr id="9" name="Image 7" descr="preencoded.png"/>
          <p:cNvPicPr>
            <a:picLocks noChangeAspect="1"/>
          </p:cNvPicPr>
          <p:nvPr/>
        </p:nvPicPr>
        <p:blipFill>
          <a:blip r:embed="rId10"/>
          <a:stretch>
            <a:fillRect/>
          </a:stretch>
        </p:blipFill>
        <p:spPr>
          <a:xfrm>
            <a:off x="4368007" y="1452766"/>
            <a:ext cx="556840" cy="556840"/>
          </a:xfrm>
          <a:prstGeom prst="rect">
            <a:avLst/>
          </a:prstGeom>
        </p:spPr>
      </p:pic>
      <p:pic>
        <p:nvPicPr>
          <p:cNvPr id="10" name="Image 8" descr="preencoded.png"/>
          <p:cNvPicPr>
            <a:picLocks noChangeAspect="1"/>
          </p:cNvPicPr>
          <p:nvPr/>
        </p:nvPicPr>
        <p:blipFill>
          <a:blip r:embed="rId11"/>
          <a:stretch>
            <a:fillRect/>
          </a:stretch>
        </p:blipFill>
        <p:spPr>
          <a:xfrm>
            <a:off x="4535059" y="1582695"/>
            <a:ext cx="222736" cy="296982"/>
          </a:xfrm>
          <a:prstGeom prst="rect">
            <a:avLst/>
          </a:prstGeom>
        </p:spPr>
      </p:pic>
      <p:pic>
        <p:nvPicPr>
          <p:cNvPr id="11" name="Image 9" descr="preencoded.png"/>
          <p:cNvPicPr>
            <a:picLocks noChangeAspect="1"/>
          </p:cNvPicPr>
          <p:nvPr/>
        </p:nvPicPr>
        <p:blipFill>
          <a:blip r:embed="rId12"/>
          <a:stretch>
            <a:fillRect/>
          </a:stretch>
        </p:blipFill>
        <p:spPr>
          <a:xfrm>
            <a:off x="7919460" y="1267153"/>
            <a:ext cx="3514185" cy="2412975"/>
          </a:xfrm>
          <a:prstGeom prst="rect">
            <a:avLst/>
          </a:prstGeom>
        </p:spPr>
      </p:pic>
      <p:pic>
        <p:nvPicPr>
          <p:cNvPr id="12" name="Image 10" descr="preencoded.png"/>
          <p:cNvPicPr>
            <a:picLocks noChangeAspect="1"/>
          </p:cNvPicPr>
          <p:nvPr/>
        </p:nvPicPr>
        <p:blipFill>
          <a:blip r:embed="rId13"/>
          <a:stretch>
            <a:fillRect/>
          </a:stretch>
        </p:blipFill>
        <p:spPr>
          <a:xfrm>
            <a:off x="8105073" y="1452766"/>
            <a:ext cx="556840" cy="556840"/>
          </a:xfrm>
          <a:prstGeom prst="rect">
            <a:avLst/>
          </a:prstGeom>
        </p:spPr>
      </p:pic>
      <p:pic>
        <p:nvPicPr>
          <p:cNvPr id="13" name="Image 11" descr="preencoded.png"/>
          <p:cNvPicPr>
            <a:picLocks noChangeAspect="1"/>
          </p:cNvPicPr>
          <p:nvPr/>
        </p:nvPicPr>
        <p:blipFill>
          <a:blip r:embed="rId14"/>
          <a:stretch>
            <a:fillRect/>
          </a:stretch>
        </p:blipFill>
        <p:spPr>
          <a:xfrm>
            <a:off x="8272125" y="1582695"/>
            <a:ext cx="222736" cy="296982"/>
          </a:xfrm>
          <a:prstGeom prst="rect">
            <a:avLst/>
          </a:prstGeom>
        </p:spPr>
      </p:pic>
      <p:pic>
        <p:nvPicPr>
          <p:cNvPr id="14" name="Image 12" descr="preencoded.png"/>
          <p:cNvPicPr>
            <a:picLocks noChangeAspect="1"/>
          </p:cNvPicPr>
          <p:nvPr/>
        </p:nvPicPr>
        <p:blipFill>
          <a:blip r:embed="rId15"/>
          <a:stretch>
            <a:fillRect/>
          </a:stretch>
        </p:blipFill>
        <p:spPr>
          <a:xfrm>
            <a:off x="445473" y="3902864"/>
            <a:ext cx="3514185" cy="2412975"/>
          </a:xfrm>
          <a:prstGeom prst="rect">
            <a:avLst/>
          </a:prstGeom>
        </p:spPr>
      </p:pic>
      <p:pic>
        <p:nvPicPr>
          <p:cNvPr id="15" name="Image 13" descr="preencoded.png"/>
          <p:cNvPicPr>
            <a:picLocks noChangeAspect="1"/>
          </p:cNvPicPr>
          <p:nvPr/>
        </p:nvPicPr>
        <p:blipFill>
          <a:blip r:embed="rId16"/>
          <a:stretch>
            <a:fillRect/>
          </a:stretch>
        </p:blipFill>
        <p:spPr>
          <a:xfrm>
            <a:off x="631086" y="4107039"/>
            <a:ext cx="436771" cy="556840"/>
          </a:xfrm>
          <a:prstGeom prst="rect">
            <a:avLst/>
          </a:prstGeom>
        </p:spPr>
      </p:pic>
      <p:pic>
        <p:nvPicPr>
          <p:cNvPr id="16" name="Image 14" descr="preencoded.png"/>
          <p:cNvPicPr>
            <a:picLocks noChangeAspect="1"/>
          </p:cNvPicPr>
          <p:nvPr/>
        </p:nvPicPr>
        <p:blipFill>
          <a:blip r:embed="rId17"/>
          <a:stretch>
            <a:fillRect/>
          </a:stretch>
        </p:blipFill>
        <p:spPr>
          <a:xfrm>
            <a:off x="738103" y="4236968"/>
            <a:ext cx="222736" cy="296982"/>
          </a:xfrm>
          <a:prstGeom prst="rect">
            <a:avLst/>
          </a:prstGeom>
        </p:spPr>
      </p:pic>
      <p:pic>
        <p:nvPicPr>
          <p:cNvPr id="17" name="Image 15" descr="preencoded.png"/>
          <p:cNvPicPr>
            <a:picLocks noChangeAspect="1"/>
          </p:cNvPicPr>
          <p:nvPr/>
        </p:nvPicPr>
        <p:blipFill>
          <a:blip r:embed="rId18"/>
          <a:stretch>
            <a:fillRect/>
          </a:stretch>
        </p:blipFill>
        <p:spPr>
          <a:xfrm>
            <a:off x="4182393" y="3902864"/>
            <a:ext cx="3514331" cy="2412975"/>
          </a:xfrm>
          <a:prstGeom prst="rect">
            <a:avLst/>
          </a:prstGeom>
        </p:spPr>
      </p:pic>
      <p:pic>
        <p:nvPicPr>
          <p:cNvPr id="18" name="Image 16" descr="preencoded.png"/>
          <p:cNvPicPr>
            <a:picLocks noChangeAspect="1"/>
          </p:cNvPicPr>
          <p:nvPr/>
        </p:nvPicPr>
        <p:blipFill>
          <a:blip r:embed="rId19"/>
          <a:stretch>
            <a:fillRect/>
          </a:stretch>
        </p:blipFill>
        <p:spPr>
          <a:xfrm>
            <a:off x="4368007" y="4107039"/>
            <a:ext cx="417921" cy="556840"/>
          </a:xfrm>
          <a:prstGeom prst="rect">
            <a:avLst/>
          </a:prstGeom>
        </p:spPr>
      </p:pic>
      <p:pic>
        <p:nvPicPr>
          <p:cNvPr id="19" name="Image 17" descr="preencoded.png"/>
          <p:cNvPicPr>
            <a:picLocks noChangeAspect="1"/>
          </p:cNvPicPr>
          <p:nvPr/>
        </p:nvPicPr>
        <p:blipFill>
          <a:blip r:embed="rId20"/>
          <a:stretch>
            <a:fillRect/>
          </a:stretch>
        </p:blipFill>
        <p:spPr>
          <a:xfrm>
            <a:off x="4451679" y="4236968"/>
            <a:ext cx="250578" cy="296982"/>
          </a:xfrm>
          <a:prstGeom prst="rect">
            <a:avLst/>
          </a:prstGeom>
        </p:spPr>
      </p:pic>
      <p:pic>
        <p:nvPicPr>
          <p:cNvPr id="20" name="Image 18" descr="preencoded.png"/>
          <p:cNvPicPr>
            <a:picLocks noChangeAspect="1"/>
          </p:cNvPicPr>
          <p:nvPr/>
        </p:nvPicPr>
        <p:blipFill>
          <a:blip r:embed="rId21"/>
          <a:stretch>
            <a:fillRect/>
          </a:stretch>
        </p:blipFill>
        <p:spPr>
          <a:xfrm>
            <a:off x="7919460" y="3902864"/>
            <a:ext cx="3514185" cy="2412975"/>
          </a:xfrm>
          <a:prstGeom prst="rect">
            <a:avLst/>
          </a:prstGeom>
        </p:spPr>
      </p:pic>
      <p:pic>
        <p:nvPicPr>
          <p:cNvPr id="21" name="Image 19" descr="preencoded.png"/>
          <p:cNvPicPr>
            <a:picLocks noChangeAspect="1"/>
          </p:cNvPicPr>
          <p:nvPr/>
        </p:nvPicPr>
        <p:blipFill>
          <a:blip r:embed="rId22"/>
          <a:stretch>
            <a:fillRect/>
          </a:stretch>
        </p:blipFill>
        <p:spPr>
          <a:xfrm>
            <a:off x="8105073" y="4088478"/>
            <a:ext cx="556840" cy="556840"/>
          </a:xfrm>
          <a:prstGeom prst="rect">
            <a:avLst/>
          </a:prstGeom>
        </p:spPr>
      </p:pic>
      <p:pic>
        <p:nvPicPr>
          <p:cNvPr id="22" name="Image 20" descr="preencoded.png"/>
          <p:cNvPicPr>
            <a:picLocks noChangeAspect="1"/>
          </p:cNvPicPr>
          <p:nvPr/>
        </p:nvPicPr>
        <p:blipFill>
          <a:blip r:embed="rId23"/>
          <a:stretch>
            <a:fillRect/>
          </a:stretch>
        </p:blipFill>
        <p:spPr>
          <a:xfrm>
            <a:off x="8272125" y="4218407"/>
            <a:ext cx="222736" cy="296982"/>
          </a:xfrm>
          <a:prstGeom prst="rect">
            <a:avLst/>
          </a:prstGeom>
        </p:spPr>
      </p:pic>
      <p:sp>
        <p:nvSpPr>
          <p:cNvPr id="23" name="Text 0"/>
          <p:cNvSpPr/>
          <p:nvPr/>
        </p:nvSpPr>
        <p:spPr>
          <a:xfrm>
            <a:off x="445472" y="524699"/>
            <a:ext cx="13185981" cy="445472"/>
          </a:xfrm>
          <a:prstGeom prst="rect">
            <a:avLst/>
          </a:prstGeom>
          <a:noFill/>
          <a:ln/>
        </p:spPr>
        <p:txBody>
          <a:bodyPr vert="horz" wrap="square" lIns="0" tIns="0" rIns="0" bIns="0" rtlCol="0" anchor="t"/>
          <a:lstStyle/>
          <a:p>
            <a:pPr>
              <a:lnSpc>
                <a:spcPts val="3507"/>
              </a:lnSpc>
            </a:pPr>
            <a:r>
              <a:rPr lang="en-US" sz="3507" b="1" dirty="0">
                <a:solidFill>
                  <a:srgbClr val="1F2937"/>
                </a:solidFill>
                <a:latin typeface="ui-sans-serif" pitchFamily="34" charset="0"/>
                <a:ea typeface="ui-sans-serif" pitchFamily="34" charset="-122"/>
                <a:cs typeface="ui-sans-serif" pitchFamily="34" charset="-120"/>
              </a:rPr>
              <a:t>Use Cases for Serverless</a:t>
            </a:r>
            <a:endParaRPr lang="en-US" sz="3507" dirty="0"/>
          </a:p>
        </p:txBody>
      </p:sp>
      <p:sp>
        <p:nvSpPr>
          <p:cNvPr id="24" name="Text 1"/>
          <p:cNvSpPr/>
          <p:nvPr/>
        </p:nvSpPr>
        <p:spPr>
          <a:xfrm>
            <a:off x="1224904" y="1452766"/>
            <a:ext cx="2549140"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Real-time File Processing</a:t>
            </a:r>
            <a:endParaRPr lang="en-US" sz="1754" dirty="0"/>
          </a:p>
        </p:txBody>
      </p:sp>
      <p:sp>
        <p:nvSpPr>
          <p:cNvPr id="25" name="Text 2"/>
          <p:cNvSpPr/>
          <p:nvPr/>
        </p:nvSpPr>
        <p:spPr>
          <a:xfrm>
            <a:off x="631086" y="2195220"/>
            <a:ext cx="3142958" cy="1299294"/>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Automatically trigger processing workflows when files are uploaded to storage services, enabling instant transformation, compression, or analysis.</a:t>
            </a:r>
            <a:endParaRPr lang="en-US" sz="1315" dirty="0"/>
          </a:p>
        </p:txBody>
      </p:sp>
      <p:sp>
        <p:nvSpPr>
          <p:cNvPr id="26" name="Text 3"/>
          <p:cNvSpPr/>
          <p:nvPr/>
        </p:nvSpPr>
        <p:spPr>
          <a:xfrm>
            <a:off x="5073338" y="1582695"/>
            <a:ext cx="261488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Web Applications</a:t>
            </a:r>
            <a:endParaRPr lang="en-US" sz="1754" dirty="0"/>
          </a:p>
        </p:txBody>
      </p:sp>
      <p:sp>
        <p:nvSpPr>
          <p:cNvPr id="27" name="Text 4"/>
          <p:cNvSpPr/>
          <p:nvPr/>
        </p:nvSpPr>
        <p:spPr>
          <a:xfrm>
            <a:off x="4368007" y="2158098"/>
            <a:ext cx="3143104" cy="1299294"/>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Build scalable web frontends with serverless backend APIs that automatically scale with traffic, eliminating the need for server management.</a:t>
            </a:r>
            <a:endParaRPr lang="en-US" sz="1315" dirty="0"/>
          </a:p>
        </p:txBody>
      </p:sp>
      <p:sp>
        <p:nvSpPr>
          <p:cNvPr id="28" name="Text 5"/>
          <p:cNvSpPr/>
          <p:nvPr/>
        </p:nvSpPr>
        <p:spPr>
          <a:xfrm>
            <a:off x="8810405" y="1582695"/>
            <a:ext cx="199366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IoT Backends</a:t>
            </a:r>
            <a:endParaRPr lang="en-US" sz="1754" dirty="0"/>
          </a:p>
        </p:txBody>
      </p:sp>
      <p:sp>
        <p:nvSpPr>
          <p:cNvPr id="29" name="Text 6"/>
          <p:cNvSpPr/>
          <p:nvPr/>
        </p:nvSpPr>
        <p:spPr>
          <a:xfrm>
            <a:off x="8105074" y="2158098"/>
            <a:ext cx="3142958" cy="1039435"/>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Process and analyze data from IoT devices at scale, handling the variable and bursty nature of IoT traffic efficiently.</a:t>
            </a:r>
            <a:endParaRPr lang="en-US" sz="1315" dirty="0"/>
          </a:p>
        </p:txBody>
      </p:sp>
      <p:sp>
        <p:nvSpPr>
          <p:cNvPr id="30" name="Text 7"/>
          <p:cNvSpPr/>
          <p:nvPr/>
        </p:nvSpPr>
        <p:spPr>
          <a:xfrm>
            <a:off x="1216348" y="4088478"/>
            <a:ext cx="2557695"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Data Processing Pipelines</a:t>
            </a:r>
            <a:endParaRPr lang="en-US" sz="1754" dirty="0"/>
          </a:p>
        </p:txBody>
      </p:sp>
      <p:sp>
        <p:nvSpPr>
          <p:cNvPr id="31" name="Text 8"/>
          <p:cNvSpPr/>
          <p:nvPr/>
        </p:nvSpPr>
        <p:spPr>
          <a:xfrm>
            <a:off x="631086" y="4830932"/>
            <a:ext cx="3142958" cy="1039435"/>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Create ETL and data transformation workflows that scale automatically with data volume, processing large datasets cost-effectively.</a:t>
            </a:r>
            <a:endParaRPr lang="en-US" sz="1315" dirty="0"/>
          </a:p>
        </p:txBody>
      </p:sp>
      <p:sp>
        <p:nvSpPr>
          <p:cNvPr id="32" name="Text 9"/>
          <p:cNvSpPr/>
          <p:nvPr/>
        </p:nvSpPr>
        <p:spPr>
          <a:xfrm>
            <a:off x="4934418" y="4088478"/>
            <a:ext cx="2576692"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Event-Driven Microservices</a:t>
            </a:r>
            <a:endParaRPr lang="en-US" sz="1754" dirty="0"/>
          </a:p>
        </p:txBody>
      </p:sp>
      <p:sp>
        <p:nvSpPr>
          <p:cNvPr id="33" name="Text 10"/>
          <p:cNvSpPr/>
          <p:nvPr/>
        </p:nvSpPr>
        <p:spPr>
          <a:xfrm>
            <a:off x="4368007" y="4830932"/>
            <a:ext cx="3143104" cy="1299294"/>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Implement microservices architectures where services communicate through events, enabling loose coupling and independent scaling.</a:t>
            </a:r>
            <a:endParaRPr lang="en-US" sz="1315" dirty="0"/>
          </a:p>
        </p:txBody>
      </p:sp>
      <p:sp>
        <p:nvSpPr>
          <p:cNvPr id="34" name="Text 11"/>
          <p:cNvSpPr/>
          <p:nvPr/>
        </p:nvSpPr>
        <p:spPr>
          <a:xfrm>
            <a:off x="8810404" y="4218407"/>
            <a:ext cx="271616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Background Tasks</a:t>
            </a:r>
            <a:endParaRPr lang="en-US" sz="1754" dirty="0"/>
          </a:p>
        </p:txBody>
      </p:sp>
      <p:sp>
        <p:nvSpPr>
          <p:cNvPr id="35" name="Text 12"/>
          <p:cNvSpPr/>
          <p:nvPr/>
        </p:nvSpPr>
        <p:spPr>
          <a:xfrm>
            <a:off x="8105074" y="4793809"/>
            <a:ext cx="3142958" cy="1039435"/>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Handle periodic cleanup, reporting, and maintenance tasks without dedicated server resources, paying only for execution time.</a:t>
            </a:r>
            <a:endParaRPr lang="en-US" sz="131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FFCE817A-CF3A-AAF8-B0D3-379B0FB4E00C}"/>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06182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3563779" cy="3563779"/>
          </a:xfrm>
          <a:prstGeom prst="rect">
            <a:avLst/>
          </a:prstGeom>
        </p:spPr>
      </p:pic>
      <p:pic>
        <p:nvPicPr>
          <p:cNvPr id="4" name="Image 2" descr="preencoded.png"/>
          <p:cNvPicPr>
            <a:picLocks noChangeAspect="1"/>
          </p:cNvPicPr>
          <p:nvPr/>
        </p:nvPicPr>
        <p:blipFill>
          <a:blip r:embed="rId5"/>
          <a:stretch>
            <a:fillRect/>
          </a:stretch>
        </p:blipFill>
        <p:spPr>
          <a:xfrm>
            <a:off x="9503410" y="4385459"/>
            <a:ext cx="2375853" cy="2375853"/>
          </a:xfrm>
          <a:prstGeom prst="rect">
            <a:avLst/>
          </a:prstGeom>
        </p:spPr>
      </p:pic>
      <p:pic>
        <p:nvPicPr>
          <p:cNvPr id="5" name="Image 3" descr="preencoded.png"/>
          <p:cNvPicPr>
            <a:picLocks noChangeAspect="1"/>
          </p:cNvPicPr>
          <p:nvPr/>
        </p:nvPicPr>
        <p:blipFill>
          <a:blip r:embed="rId6"/>
          <a:stretch>
            <a:fillRect/>
          </a:stretch>
        </p:blipFill>
        <p:spPr>
          <a:xfrm>
            <a:off x="9280673" y="1564134"/>
            <a:ext cx="2598589" cy="2969816"/>
          </a:xfrm>
          <a:prstGeom prst="rect">
            <a:avLst/>
          </a:prstGeom>
        </p:spPr>
      </p:pic>
      <p:pic>
        <p:nvPicPr>
          <p:cNvPr id="6" name="Image 4" descr="preencoded.png"/>
          <p:cNvPicPr>
            <a:picLocks noChangeAspect="1"/>
          </p:cNvPicPr>
          <p:nvPr/>
        </p:nvPicPr>
        <p:blipFill>
          <a:blip r:embed="rId7"/>
          <a:stretch>
            <a:fillRect/>
          </a:stretch>
        </p:blipFill>
        <p:spPr>
          <a:xfrm>
            <a:off x="890944" y="2120975"/>
            <a:ext cx="890945" cy="37123"/>
          </a:xfrm>
          <a:prstGeom prst="rect">
            <a:avLst/>
          </a:prstGeom>
        </p:spPr>
      </p:pic>
      <p:pic>
        <p:nvPicPr>
          <p:cNvPr id="9" name="Image 7" descr="preencoded.png"/>
          <p:cNvPicPr>
            <a:picLocks noChangeAspect="1"/>
          </p:cNvPicPr>
          <p:nvPr/>
        </p:nvPicPr>
        <p:blipFill>
          <a:blip r:embed="rId8"/>
          <a:stretch>
            <a:fillRect/>
          </a:stretch>
        </p:blipFill>
        <p:spPr>
          <a:xfrm>
            <a:off x="-1" y="6687066"/>
            <a:ext cx="11879263" cy="74245"/>
          </a:xfrm>
          <a:prstGeom prst="rect">
            <a:avLst/>
          </a:prstGeom>
        </p:spPr>
      </p:pic>
      <p:sp>
        <p:nvSpPr>
          <p:cNvPr id="10" name="Text 0"/>
          <p:cNvSpPr/>
          <p:nvPr/>
        </p:nvSpPr>
        <p:spPr>
          <a:xfrm>
            <a:off x="10181330" y="1419621"/>
            <a:ext cx="1236887" cy="1773934"/>
          </a:xfrm>
          <a:prstGeom prst="rect">
            <a:avLst/>
          </a:prstGeom>
          <a:noFill/>
          <a:ln/>
        </p:spPr>
        <p:txBody>
          <a:bodyPr vert="horz" wrap="square" lIns="0" tIns="0" rIns="0" bIns="0" rtlCol="0" anchor="t"/>
          <a:lstStyle/>
          <a:p>
            <a:pPr>
              <a:lnSpc>
                <a:spcPts val="13153"/>
              </a:lnSpc>
            </a:pPr>
            <a:r>
              <a:rPr lang="en-US" sz="8769" b="1" dirty="0">
                <a:solidFill>
                  <a:srgbClr val="008080">
                    <a:alpha val="10000"/>
                  </a:srgbClr>
                </a:solidFill>
                <a:latin typeface="Arial" pitchFamily="34" charset="0"/>
                <a:ea typeface="Arial" pitchFamily="34" charset="-122"/>
                <a:cs typeface="Arial" pitchFamily="34" charset="-120"/>
              </a:rPr>
              <a:t>λ</a:t>
            </a:r>
            <a:endParaRPr lang="en-US" sz="8769" dirty="0"/>
          </a:p>
        </p:txBody>
      </p:sp>
      <p:sp>
        <p:nvSpPr>
          <p:cNvPr id="11" name="Text 1"/>
          <p:cNvSpPr/>
          <p:nvPr/>
        </p:nvSpPr>
        <p:spPr>
          <a:xfrm>
            <a:off x="890944" y="970171"/>
            <a:ext cx="12116848" cy="445472"/>
          </a:xfrm>
          <a:prstGeom prst="rect">
            <a:avLst/>
          </a:prstGeom>
          <a:noFill/>
          <a:ln/>
        </p:spPr>
        <p:txBody>
          <a:bodyPr vert="horz" wrap="square" lIns="0" tIns="0" rIns="0" bIns="0" rtlCol="0" anchor="t"/>
          <a:lstStyle/>
          <a:p>
            <a:pPr>
              <a:lnSpc>
                <a:spcPts val="3507"/>
              </a:lnSpc>
            </a:pPr>
            <a:r>
              <a:rPr lang="en-US" sz="3507" b="1" dirty="0">
                <a:solidFill>
                  <a:srgbClr val="1F2937"/>
                </a:solidFill>
                <a:latin typeface="ui-sans-serif" pitchFamily="34" charset="0"/>
                <a:ea typeface="ui-sans-serif" pitchFamily="34" charset="-122"/>
                <a:cs typeface="ui-sans-serif" pitchFamily="34" charset="-120"/>
              </a:rPr>
              <a:t>AWS Lambda Fundamentals</a:t>
            </a:r>
            <a:endParaRPr lang="en-US" sz="3507" dirty="0"/>
          </a:p>
        </p:txBody>
      </p:sp>
      <p:sp>
        <p:nvSpPr>
          <p:cNvPr id="12" name="Text 2"/>
          <p:cNvSpPr/>
          <p:nvPr/>
        </p:nvSpPr>
        <p:spPr>
          <a:xfrm>
            <a:off x="890945" y="1638380"/>
            <a:ext cx="10097373" cy="334104"/>
          </a:xfrm>
          <a:prstGeom prst="rect">
            <a:avLst/>
          </a:prstGeom>
          <a:noFill/>
          <a:ln/>
        </p:spPr>
        <p:txBody>
          <a:bodyPr vert="horz" wrap="square" lIns="0" tIns="0" rIns="0" bIns="0" rtlCol="0" anchor="t"/>
          <a:lstStyle/>
          <a:p>
            <a:pPr>
              <a:lnSpc>
                <a:spcPts val="2631"/>
              </a:lnSpc>
            </a:pPr>
            <a:r>
              <a:rPr lang="en-US" sz="2192" dirty="0">
                <a:solidFill>
                  <a:srgbClr val="4B5563"/>
                </a:solidFill>
                <a:latin typeface="ui-sans-serif" pitchFamily="34" charset="0"/>
                <a:ea typeface="ui-sans-serif" pitchFamily="34" charset="-122"/>
                <a:cs typeface="ui-sans-serif" pitchFamily="34" charset="-120"/>
              </a:rPr>
              <a:t>Serverless Computing Explained</a:t>
            </a:r>
            <a:endParaRPr lang="en-US" sz="2192" dirty="0"/>
          </a:p>
        </p:txBody>
      </p:sp>
      <p:sp>
        <p:nvSpPr>
          <p:cNvPr id="13" name="Text 3"/>
          <p:cNvSpPr/>
          <p:nvPr/>
        </p:nvSpPr>
        <p:spPr>
          <a:xfrm>
            <a:off x="890944" y="2380833"/>
            <a:ext cx="6236613"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Learn the core concepts, benefits, and practical applications of AWS Lambda</a:t>
            </a:r>
            <a:endParaRPr lang="en-US" sz="14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821325" cy="2821325"/>
          </a:xfrm>
          <a:prstGeom prst="rect">
            <a:avLst/>
          </a:prstGeom>
        </p:spPr>
      </p:pic>
      <p:pic>
        <p:nvPicPr>
          <p:cNvPr id="4" name="Image 2" descr="preencoded.png"/>
          <p:cNvPicPr>
            <a:picLocks noChangeAspect="1"/>
          </p:cNvPicPr>
          <p:nvPr/>
        </p:nvPicPr>
        <p:blipFill>
          <a:blip r:embed="rId5"/>
          <a:stretch>
            <a:fillRect/>
          </a:stretch>
        </p:blipFill>
        <p:spPr>
          <a:xfrm>
            <a:off x="9132183" y="4014232"/>
            <a:ext cx="2375853" cy="2375853"/>
          </a:xfrm>
          <a:prstGeom prst="rect">
            <a:avLst/>
          </a:prstGeom>
        </p:spPr>
      </p:pic>
      <p:pic>
        <p:nvPicPr>
          <p:cNvPr id="5" name="Image 3" descr="preencoded.png"/>
          <p:cNvPicPr>
            <a:picLocks noChangeAspect="1"/>
          </p:cNvPicPr>
          <p:nvPr/>
        </p:nvPicPr>
        <p:blipFill>
          <a:blip r:embed="rId6"/>
          <a:stretch>
            <a:fillRect/>
          </a:stretch>
        </p:blipFill>
        <p:spPr>
          <a:xfrm>
            <a:off x="890944" y="1118662"/>
            <a:ext cx="742454" cy="37123"/>
          </a:xfrm>
          <a:prstGeom prst="rect">
            <a:avLst/>
          </a:prstGeom>
        </p:spPr>
      </p:pic>
      <p:pic>
        <p:nvPicPr>
          <p:cNvPr id="6" name="Image 4" descr="preencoded.png"/>
          <p:cNvPicPr>
            <a:picLocks noChangeAspect="1"/>
          </p:cNvPicPr>
          <p:nvPr/>
        </p:nvPicPr>
        <p:blipFill>
          <a:blip r:embed="rId7"/>
          <a:stretch>
            <a:fillRect/>
          </a:stretch>
        </p:blipFill>
        <p:spPr>
          <a:xfrm>
            <a:off x="890945" y="2473640"/>
            <a:ext cx="4937318" cy="1113681"/>
          </a:xfrm>
          <a:prstGeom prst="rect">
            <a:avLst/>
          </a:prstGeom>
        </p:spPr>
      </p:pic>
      <p:pic>
        <p:nvPicPr>
          <p:cNvPr id="7" name="Image 5" descr="preencoded.png"/>
          <p:cNvPicPr>
            <a:picLocks noChangeAspect="1"/>
          </p:cNvPicPr>
          <p:nvPr/>
        </p:nvPicPr>
        <p:blipFill>
          <a:blip r:embed="rId8"/>
          <a:stretch>
            <a:fillRect/>
          </a:stretch>
        </p:blipFill>
        <p:spPr>
          <a:xfrm>
            <a:off x="1039435" y="2622131"/>
            <a:ext cx="222736" cy="296982"/>
          </a:xfrm>
          <a:prstGeom prst="rect">
            <a:avLst/>
          </a:prstGeom>
        </p:spPr>
      </p:pic>
      <p:pic>
        <p:nvPicPr>
          <p:cNvPr id="8" name="Image 6" descr="preencoded.png"/>
          <p:cNvPicPr>
            <a:picLocks noChangeAspect="1"/>
          </p:cNvPicPr>
          <p:nvPr/>
        </p:nvPicPr>
        <p:blipFill>
          <a:blip r:embed="rId7"/>
          <a:stretch>
            <a:fillRect/>
          </a:stretch>
        </p:blipFill>
        <p:spPr>
          <a:xfrm>
            <a:off x="6050999" y="2473640"/>
            <a:ext cx="4937318" cy="1113681"/>
          </a:xfrm>
          <a:prstGeom prst="rect">
            <a:avLst/>
          </a:prstGeom>
        </p:spPr>
      </p:pic>
      <p:pic>
        <p:nvPicPr>
          <p:cNvPr id="9" name="Image 7" descr="preencoded.png"/>
          <p:cNvPicPr>
            <a:picLocks noChangeAspect="1"/>
          </p:cNvPicPr>
          <p:nvPr/>
        </p:nvPicPr>
        <p:blipFill>
          <a:blip r:embed="rId9"/>
          <a:stretch>
            <a:fillRect/>
          </a:stretch>
        </p:blipFill>
        <p:spPr>
          <a:xfrm>
            <a:off x="6199490" y="2622131"/>
            <a:ext cx="167052" cy="296982"/>
          </a:xfrm>
          <a:prstGeom prst="rect">
            <a:avLst/>
          </a:prstGeom>
        </p:spPr>
      </p:pic>
      <p:pic>
        <p:nvPicPr>
          <p:cNvPr id="10" name="Image 8" descr="preencoded.png"/>
          <p:cNvPicPr>
            <a:picLocks noChangeAspect="1"/>
          </p:cNvPicPr>
          <p:nvPr/>
        </p:nvPicPr>
        <p:blipFill>
          <a:blip r:embed="rId7"/>
          <a:stretch>
            <a:fillRect/>
          </a:stretch>
        </p:blipFill>
        <p:spPr>
          <a:xfrm>
            <a:off x="890945" y="3810057"/>
            <a:ext cx="4937318" cy="1113681"/>
          </a:xfrm>
          <a:prstGeom prst="rect">
            <a:avLst/>
          </a:prstGeom>
        </p:spPr>
      </p:pic>
      <p:pic>
        <p:nvPicPr>
          <p:cNvPr id="11" name="Image 9" descr="preencoded.png"/>
          <p:cNvPicPr>
            <a:picLocks noChangeAspect="1"/>
          </p:cNvPicPr>
          <p:nvPr/>
        </p:nvPicPr>
        <p:blipFill>
          <a:blip r:embed="rId10"/>
          <a:stretch>
            <a:fillRect/>
          </a:stretch>
        </p:blipFill>
        <p:spPr>
          <a:xfrm>
            <a:off x="1039436" y="3958548"/>
            <a:ext cx="194894" cy="296982"/>
          </a:xfrm>
          <a:prstGeom prst="rect">
            <a:avLst/>
          </a:prstGeom>
        </p:spPr>
      </p:pic>
      <p:pic>
        <p:nvPicPr>
          <p:cNvPr id="12" name="Image 10" descr="preencoded.png"/>
          <p:cNvPicPr>
            <a:picLocks noChangeAspect="1"/>
          </p:cNvPicPr>
          <p:nvPr/>
        </p:nvPicPr>
        <p:blipFill>
          <a:blip r:embed="rId7"/>
          <a:stretch>
            <a:fillRect/>
          </a:stretch>
        </p:blipFill>
        <p:spPr>
          <a:xfrm>
            <a:off x="6050999" y="3810057"/>
            <a:ext cx="4937318" cy="1113681"/>
          </a:xfrm>
          <a:prstGeom prst="rect">
            <a:avLst/>
          </a:prstGeom>
        </p:spPr>
      </p:pic>
      <p:pic>
        <p:nvPicPr>
          <p:cNvPr id="13" name="Image 11" descr="preencoded.png"/>
          <p:cNvPicPr>
            <a:picLocks noChangeAspect="1"/>
          </p:cNvPicPr>
          <p:nvPr/>
        </p:nvPicPr>
        <p:blipFill>
          <a:blip r:embed="rId11"/>
          <a:stretch>
            <a:fillRect/>
          </a:stretch>
        </p:blipFill>
        <p:spPr>
          <a:xfrm>
            <a:off x="6199490" y="3958548"/>
            <a:ext cx="250578" cy="296982"/>
          </a:xfrm>
          <a:prstGeom prst="rect">
            <a:avLst/>
          </a:prstGeom>
        </p:spPr>
      </p:pic>
      <p:pic>
        <p:nvPicPr>
          <p:cNvPr id="14" name="Image 12" descr="preencoded.png"/>
          <p:cNvPicPr>
            <a:picLocks noChangeAspect="1"/>
          </p:cNvPicPr>
          <p:nvPr/>
        </p:nvPicPr>
        <p:blipFill>
          <a:blip r:embed="rId12"/>
          <a:stretch>
            <a:fillRect/>
          </a:stretch>
        </p:blipFill>
        <p:spPr>
          <a:xfrm>
            <a:off x="4157742" y="5350649"/>
            <a:ext cx="593963" cy="593963"/>
          </a:xfrm>
          <a:prstGeom prst="rect">
            <a:avLst/>
          </a:prstGeom>
        </p:spPr>
      </p:pic>
      <p:pic>
        <p:nvPicPr>
          <p:cNvPr id="15" name="Image 13" descr="preencoded.png"/>
          <p:cNvPicPr>
            <a:picLocks noChangeAspect="1"/>
          </p:cNvPicPr>
          <p:nvPr/>
        </p:nvPicPr>
        <p:blipFill>
          <a:blip r:embed="rId13"/>
          <a:stretch>
            <a:fillRect/>
          </a:stretch>
        </p:blipFill>
        <p:spPr>
          <a:xfrm>
            <a:off x="4315513" y="5499140"/>
            <a:ext cx="278420" cy="296982"/>
          </a:xfrm>
          <a:prstGeom prst="rect">
            <a:avLst/>
          </a:prstGeom>
        </p:spPr>
      </p:pic>
      <p:pic>
        <p:nvPicPr>
          <p:cNvPr id="16" name="Image 14" descr="preencoded.png"/>
          <p:cNvPicPr>
            <a:picLocks noChangeAspect="1"/>
          </p:cNvPicPr>
          <p:nvPr/>
        </p:nvPicPr>
        <p:blipFill>
          <a:blip r:embed="rId14"/>
          <a:stretch>
            <a:fillRect/>
          </a:stretch>
        </p:blipFill>
        <p:spPr>
          <a:xfrm>
            <a:off x="4751705" y="5610508"/>
            <a:ext cx="890945" cy="74245"/>
          </a:xfrm>
          <a:prstGeom prst="rect">
            <a:avLst/>
          </a:prstGeom>
        </p:spPr>
      </p:pic>
      <p:pic>
        <p:nvPicPr>
          <p:cNvPr id="17" name="Image 15" descr="preencoded.png"/>
          <p:cNvPicPr>
            <a:picLocks noChangeAspect="1"/>
          </p:cNvPicPr>
          <p:nvPr/>
        </p:nvPicPr>
        <p:blipFill>
          <a:blip r:embed="rId15"/>
          <a:stretch>
            <a:fillRect/>
          </a:stretch>
        </p:blipFill>
        <p:spPr>
          <a:xfrm>
            <a:off x="5642650" y="5350649"/>
            <a:ext cx="593963" cy="593963"/>
          </a:xfrm>
          <a:prstGeom prst="rect">
            <a:avLst/>
          </a:prstGeom>
        </p:spPr>
      </p:pic>
      <p:pic>
        <p:nvPicPr>
          <p:cNvPr id="18" name="Image 16" descr="preencoded.png"/>
          <p:cNvPicPr>
            <a:picLocks noChangeAspect="1"/>
          </p:cNvPicPr>
          <p:nvPr/>
        </p:nvPicPr>
        <p:blipFill>
          <a:blip r:embed="rId16"/>
          <a:stretch>
            <a:fillRect/>
          </a:stretch>
        </p:blipFill>
        <p:spPr>
          <a:xfrm>
            <a:off x="5800421" y="5499140"/>
            <a:ext cx="278420" cy="296982"/>
          </a:xfrm>
          <a:prstGeom prst="rect">
            <a:avLst/>
          </a:prstGeom>
        </p:spPr>
      </p:pic>
      <p:pic>
        <p:nvPicPr>
          <p:cNvPr id="19" name="Image 17" descr="preencoded.png"/>
          <p:cNvPicPr>
            <a:picLocks noChangeAspect="1"/>
          </p:cNvPicPr>
          <p:nvPr/>
        </p:nvPicPr>
        <p:blipFill>
          <a:blip r:embed="rId14"/>
          <a:stretch>
            <a:fillRect/>
          </a:stretch>
        </p:blipFill>
        <p:spPr>
          <a:xfrm>
            <a:off x="6236612" y="5610508"/>
            <a:ext cx="890945" cy="74245"/>
          </a:xfrm>
          <a:prstGeom prst="rect">
            <a:avLst/>
          </a:prstGeom>
        </p:spPr>
      </p:pic>
      <p:pic>
        <p:nvPicPr>
          <p:cNvPr id="20" name="Image 18" descr="preencoded.png"/>
          <p:cNvPicPr>
            <a:picLocks noChangeAspect="1"/>
          </p:cNvPicPr>
          <p:nvPr/>
        </p:nvPicPr>
        <p:blipFill>
          <a:blip r:embed="rId17"/>
          <a:stretch>
            <a:fillRect/>
          </a:stretch>
        </p:blipFill>
        <p:spPr>
          <a:xfrm>
            <a:off x="7127557" y="5350649"/>
            <a:ext cx="593963" cy="593963"/>
          </a:xfrm>
          <a:prstGeom prst="rect">
            <a:avLst/>
          </a:prstGeom>
        </p:spPr>
      </p:pic>
      <p:pic>
        <p:nvPicPr>
          <p:cNvPr id="21" name="Image 19" descr="preencoded.png"/>
          <p:cNvPicPr>
            <a:picLocks noChangeAspect="1"/>
          </p:cNvPicPr>
          <p:nvPr/>
        </p:nvPicPr>
        <p:blipFill>
          <a:blip r:embed="rId18"/>
          <a:stretch>
            <a:fillRect/>
          </a:stretch>
        </p:blipFill>
        <p:spPr>
          <a:xfrm>
            <a:off x="7327093" y="5499140"/>
            <a:ext cx="194894" cy="296982"/>
          </a:xfrm>
          <a:prstGeom prst="rect">
            <a:avLst/>
          </a:prstGeom>
        </p:spPr>
      </p:pic>
      <p:sp>
        <p:nvSpPr>
          <p:cNvPr id="22" name="Text 0"/>
          <p:cNvSpPr/>
          <p:nvPr/>
        </p:nvSpPr>
        <p:spPr>
          <a:xfrm>
            <a:off x="890945" y="673190"/>
            <a:ext cx="10097373"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AWS Lambda?</a:t>
            </a:r>
            <a:endParaRPr lang="en-US" sz="2631" dirty="0"/>
          </a:p>
        </p:txBody>
      </p:sp>
      <p:sp>
        <p:nvSpPr>
          <p:cNvPr id="23" name="Text 1"/>
          <p:cNvSpPr/>
          <p:nvPr/>
        </p:nvSpPr>
        <p:spPr>
          <a:xfrm>
            <a:off x="890945" y="1452766"/>
            <a:ext cx="10097373" cy="723893"/>
          </a:xfrm>
          <a:prstGeom prst="rect">
            <a:avLst/>
          </a:prstGeom>
          <a:noFill/>
          <a:ln/>
        </p:spPr>
        <p:txBody>
          <a:bodyPr vert="horz" wrap="square" lIns="0" tIns="0" rIns="0" bIns="0" rtlCol="0" anchor="t"/>
          <a:lstStyle/>
          <a:p>
            <a:pPr>
              <a:lnSpc>
                <a:spcPts val="2850"/>
              </a:lnSpc>
            </a:pPr>
            <a:r>
              <a:rPr lang="en-US" sz="1754" dirty="0">
                <a:solidFill>
                  <a:srgbClr val="374151"/>
                </a:solidFill>
                <a:latin typeface="ui-sans-serif" pitchFamily="34" charset="0"/>
                <a:ea typeface="ui-sans-serif" pitchFamily="34" charset="-122"/>
                <a:cs typeface="ui-sans-serif" pitchFamily="34" charset="-120"/>
              </a:rPr>
              <a:t>AWS Lambda is a </a:t>
            </a:r>
            <a:r>
              <a:rPr lang="en-US" sz="1754" b="1" dirty="0">
                <a:solidFill>
                  <a:srgbClr val="0D9488"/>
                </a:solidFill>
                <a:latin typeface="ui-sans-serif" pitchFamily="34" charset="0"/>
                <a:ea typeface="ui-sans-serif" pitchFamily="34" charset="-122"/>
                <a:cs typeface="ui-sans-serif" pitchFamily="34" charset="-120"/>
              </a:rPr>
              <a:t>serverless</a:t>
            </a:r>
            <a:r>
              <a:rPr lang="en-US" sz="1754" dirty="0">
                <a:solidFill>
                  <a:srgbClr val="374151"/>
                </a:solidFill>
                <a:latin typeface="ui-sans-serif" pitchFamily="34" charset="0"/>
                <a:ea typeface="ui-sans-serif" pitchFamily="34" charset="-122"/>
                <a:cs typeface="ui-sans-serif" pitchFamily="34" charset="-120"/>
              </a:rPr>
              <a:t>, </a:t>
            </a:r>
            <a:r>
              <a:rPr lang="en-US" sz="1754" b="1" dirty="0">
                <a:solidFill>
                  <a:srgbClr val="F97316"/>
                </a:solidFill>
                <a:latin typeface="ui-sans-serif" pitchFamily="34" charset="0"/>
                <a:ea typeface="ui-sans-serif" pitchFamily="34" charset="-122"/>
                <a:cs typeface="ui-sans-serif" pitchFamily="34" charset="-120"/>
              </a:rPr>
              <a:t>event-driven</a:t>
            </a:r>
            <a:r>
              <a:rPr lang="en-US" sz="1754" dirty="0">
                <a:solidFill>
                  <a:srgbClr val="374151"/>
                </a:solidFill>
                <a:latin typeface="ui-sans-serif" pitchFamily="34" charset="0"/>
                <a:ea typeface="ui-sans-serif" pitchFamily="34" charset="-122"/>
                <a:cs typeface="ui-sans-serif" pitchFamily="34" charset="-120"/>
              </a:rPr>
              <a:t> compute service that enables you to run code without provisioning or managing servers.</a:t>
            </a:r>
            <a:endParaRPr lang="en-US" sz="1754" dirty="0"/>
          </a:p>
        </p:txBody>
      </p:sp>
      <p:sp>
        <p:nvSpPr>
          <p:cNvPr id="24" name="Text 2"/>
          <p:cNvSpPr/>
          <p:nvPr/>
        </p:nvSpPr>
        <p:spPr>
          <a:xfrm>
            <a:off x="1373539" y="2640692"/>
            <a:ext cx="132006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Serverless</a:t>
            </a:r>
            <a:endParaRPr lang="en-US" sz="1461" dirty="0"/>
          </a:p>
        </p:txBody>
      </p:sp>
      <p:sp>
        <p:nvSpPr>
          <p:cNvPr id="25" name="Text 3"/>
          <p:cNvSpPr/>
          <p:nvPr/>
        </p:nvSpPr>
        <p:spPr>
          <a:xfrm>
            <a:off x="1039435" y="2993358"/>
            <a:ext cx="464033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No server provisioning or management required. AWS handles all infrastructure concerns.</a:t>
            </a:r>
            <a:endParaRPr lang="en-US" sz="1169" dirty="0"/>
          </a:p>
        </p:txBody>
      </p:sp>
      <p:sp>
        <p:nvSpPr>
          <p:cNvPr id="26" name="Text 4"/>
          <p:cNvSpPr/>
          <p:nvPr/>
        </p:nvSpPr>
        <p:spPr>
          <a:xfrm>
            <a:off x="6477910" y="2640692"/>
            <a:ext cx="163189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Event-Driven</a:t>
            </a:r>
            <a:endParaRPr lang="en-US" sz="1461" dirty="0"/>
          </a:p>
        </p:txBody>
      </p:sp>
      <p:sp>
        <p:nvSpPr>
          <p:cNvPr id="27" name="Text 5"/>
          <p:cNvSpPr/>
          <p:nvPr/>
        </p:nvSpPr>
        <p:spPr>
          <a:xfrm>
            <a:off x="6199490" y="2993358"/>
            <a:ext cx="464033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Code executes in response to events like file uploads, HTTP requests, or database changes.</a:t>
            </a:r>
            <a:endParaRPr lang="en-US" sz="1169" dirty="0"/>
          </a:p>
        </p:txBody>
      </p:sp>
      <p:sp>
        <p:nvSpPr>
          <p:cNvPr id="28" name="Text 6"/>
          <p:cNvSpPr/>
          <p:nvPr/>
        </p:nvSpPr>
        <p:spPr>
          <a:xfrm>
            <a:off x="1345698" y="3977109"/>
            <a:ext cx="227869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Automatic Scaling</a:t>
            </a:r>
            <a:endParaRPr lang="en-US" sz="1461" dirty="0"/>
          </a:p>
        </p:txBody>
      </p:sp>
      <p:sp>
        <p:nvSpPr>
          <p:cNvPr id="29" name="Text 7"/>
          <p:cNvSpPr/>
          <p:nvPr/>
        </p:nvSpPr>
        <p:spPr>
          <a:xfrm>
            <a:off x="1039435" y="4329775"/>
            <a:ext cx="464033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Scales from zero to thousands of concurrent executions to meet demand automatically.</a:t>
            </a:r>
            <a:endParaRPr lang="en-US" sz="1169" dirty="0"/>
          </a:p>
        </p:txBody>
      </p:sp>
      <p:sp>
        <p:nvSpPr>
          <p:cNvPr id="30" name="Text 8"/>
          <p:cNvSpPr/>
          <p:nvPr/>
        </p:nvSpPr>
        <p:spPr>
          <a:xfrm>
            <a:off x="6561436" y="3977109"/>
            <a:ext cx="149337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Pay-per-use</a:t>
            </a:r>
            <a:endParaRPr lang="en-US" sz="1461" dirty="0"/>
          </a:p>
        </p:txBody>
      </p:sp>
      <p:sp>
        <p:nvSpPr>
          <p:cNvPr id="31" name="Text 9"/>
          <p:cNvSpPr/>
          <p:nvPr/>
        </p:nvSpPr>
        <p:spPr>
          <a:xfrm>
            <a:off x="6199490" y="4329775"/>
            <a:ext cx="464033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You only pay for the compute time consumed, measured in milliseconds, and the number of requests.</a:t>
            </a:r>
            <a:endParaRPr lang="en-US" sz="1169"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96</TotalTime>
  <Words>2467</Words>
  <Application>Microsoft Office PowerPoint</Application>
  <PresentationFormat>Custom</PresentationFormat>
  <Paragraphs>350</Paragraphs>
  <Slides>29</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ui-monospace</vt:lpstr>
      <vt:lpstr>ui-sans-serif</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Ritesh Behal</cp:lastModifiedBy>
  <cp:revision>82</cp:revision>
  <dcterms:created xsi:type="dcterms:W3CDTF">2025-10-28T04:18:20Z</dcterms:created>
  <dcterms:modified xsi:type="dcterms:W3CDTF">2025-11-13T02:31:23Z</dcterms:modified>
</cp:coreProperties>
</file>